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7"/>
  </p:notesMasterIdLst>
  <p:sldIdLst>
    <p:sldId id="261" r:id="rId2"/>
    <p:sldId id="262" r:id="rId3"/>
    <p:sldId id="264" r:id="rId4"/>
    <p:sldId id="337" r:id="rId5"/>
    <p:sldId id="265" r:id="rId6"/>
    <p:sldId id="263" r:id="rId7"/>
    <p:sldId id="266" r:id="rId8"/>
    <p:sldId id="267" r:id="rId9"/>
    <p:sldId id="268" r:id="rId10"/>
    <p:sldId id="269" r:id="rId11"/>
    <p:sldId id="270" r:id="rId12"/>
    <p:sldId id="271" r:id="rId13"/>
    <p:sldId id="273" r:id="rId14"/>
    <p:sldId id="274" r:id="rId15"/>
    <p:sldId id="275" r:id="rId16"/>
    <p:sldId id="276" r:id="rId17"/>
    <p:sldId id="277" r:id="rId18"/>
    <p:sldId id="278" r:id="rId19"/>
    <p:sldId id="335" r:id="rId20"/>
    <p:sldId id="336" r:id="rId21"/>
    <p:sldId id="279" r:id="rId22"/>
    <p:sldId id="280" r:id="rId23"/>
    <p:sldId id="281" r:id="rId24"/>
    <p:sldId id="282" r:id="rId25"/>
    <p:sldId id="283" r:id="rId26"/>
    <p:sldId id="284" r:id="rId27"/>
    <p:sldId id="288" r:id="rId28"/>
    <p:sldId id="285" r:id="rId29"/>
    <p:sldId id="286" r:id="rId30"/>
    <p:sldId id="294" r:id="rId31"/>
    <p:sldId id="289" r:id="rId32"/>
    <p:sldId id="290" r:id="rId33"/>
    <p:sldId id="291" r:id="rId34"/>
    <p:sldId id="293" r:id="rId35"/>
    <p:sldId id="295" r:id="rId36"/>
    <p:sldId id="296" r:id="rId37"/>
    <p:sldId id="299" r:id="rId38"/>
    <p:sldId id="300" r:id="rId39"/>
    <p:sldId id="297" r:id="rId40"/>
    <p:sldId id="301" r:id="rId41"/>
    <p:sldId id="302" r:id="rId42"/>
    <p:sldId id="317" r:id="rId43"/>
    <p:sldId id="303" r:id="rId44"/>
    <p:sldId id="304" r:id="rId45"/>
    <p:sldId id="306" r:id="rId46"/>
    <p:sldId id="305" r:id="rId47"/>
    <p:sldId id="307" r:id="rId48"/>
    <p:sldId id="308" r:id="rId49"/>
    <p:sldId id="309" r:id="rId50"/>
    <p:sldId id="310" r:id="rId51"/>
    <p:sldId id="312" r:id="rId52"/>
    <p:sldId id="313" r:id="rId53"/>
    <p:sldId id="314" r:id="rId54"/>
    <p:sldId id="315" r:id="rId55"/>
    <p:sldId id="316" r:id="rId56"/>
    <p:sldId id="318" r:id="rId57"/>
    <p:sldId id="319" r:id="rId58"/>
    <p:sldId id="320" r:id="rId59"/>
    <p:sldId id="321" r:id="rId60"/>
    <p:sldId id="322" r:id="rId61"/>
    <p:sldId id="327" r:id="rId62"/>
    <p:sldId id="324" r:id="rId63"/>
    <p:sldId id="325" r:id="rId64"/>
    <p:sldId id="326" r:id="rId65"/>
    <p:sldId id="331" r:id="rId66"/>
    <p:sldId id="329" r:id="rId67"/>
    <p:sldId id="330" r:id="rId68"/>
    <p:sldId id="328" r:id="rId69"/>
    <p:sldId id="332" r:id="rId70"/>
    <p:sldId id="333" r:id="rId71"/>
    <p:sldId id="334" r:id="rId72"/>
    <p:sldId id="259" r:id="rId73"/>
    <p:sldId id="256" r:id="rId74"/>
    <p:sldId id="258" r:id="rId75"/>
    <p:sldId id="257" r:id="rId7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gif>
</file>

<file path=ppt/media/image26.png>
</file>

<file path=ppt/media/image27.gif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3ABC29-87AD-4DDA-8BBA-000C62258EA3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E11F6-A78F-49EB-9615-ED42C831FD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996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E7480-3B5B-4ACA-A3EF-8D269BE671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6D0B27-3B4A-4C44-B387-1CB4147D40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B028F-01AD-42A3-9F20-67E48BA2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41D2-BFFD-4C3C-8AF7-0B8436AFF0DB}" type="datetime1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5D170-CFA0-4D20-A214-B975CBECE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54993-6FC5-4AA2-A5F8-79E78FAE6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9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A140-7F76-4E94-84DD-2C104C904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749347-3D5F-4828-B37F-6CB381BB9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A5ED9-7EDF-403B-AB1A-608C97FF8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D74D-B6B6-4334-92E1-AF6854740B73}" type="datetime1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7F94D-7D25-4E06-BB35-C611B95F8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E4012-F2B1-4FAC-9894-222F413B6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355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B92AA0-A755-46CE-A15E-058A521931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72EDBA-BB0D-4B3A-BEFA-767FFA870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AFCBE-A889-4084-B62D-F92A75627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223A0-CC4C-4823-B0D0-14777CACAE0F}" type="datetime1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E93F2-B883-4B3C-9BC2-17F0246BB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E1CE9-845B-40F8-9183-92BD61E8B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37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0D4E9-D94B-4A75-919E-340065571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0A57E-2C6D-492A-9C79-1AA7EEBCC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820CC-BC1B-49A4-9C6D-4E2EC4007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B9C4F-96C5-433C-854D-CFBC92AC9891}" type="datetime1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11DF8-8F74-45F3-B626-2905E67CC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B963E-57D1-4CB2-95E3-B2EA53876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680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2F848-95DF-4F8E-A47F-13708CA36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61B40B-03FD-4DE7-BF18-39FF879ABF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07BB4-BC91-49B6-8638-7E7058892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6F3D6-0B55-4EEA-96A6-CBB198226DF8}" type="datetime1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E59C0-C3BC-4CB3-8376-9F4E8468A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9D0FE-CE61-453D-89D3-000E4E47C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009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38AFC-99EC-4501-993D-33D2C756C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00DDD-C6DB-4006-91B6-406CFC826F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96BDE-2E79-43CC-BE12-CD974EA653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10BA1-06C7-4ACD-AE1B-8BDCB529E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03C3B-4042-4E84-ADF6-80B59AEBFB4A}" type="datetime1">
              <a:rPr lang="en-US" smtClean="0"/>
              <a:t>9/16/2023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62339E-EB62-457A-AC26-1448B0BAD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B4617-C050-43F6-84BD-AF638397B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52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90C2C-3D18-4B98-ADFF-CED6E9A0C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1AE54-9ECE-4157-847B-9E9E2AE58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C21DD-F1C2-48EC-BE3E-187148F1B6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EA6877-23EB-49BA-A1D3-E2BDD2DCFC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4655AD-665D-44F9-AE10-922CC447B0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63CF0A-100B-4B3E-9455-134E0EB8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6D298-D902-4BBB-9847-B800CF85F777}" type="datetime1">
              <a:rPr lang="en-US" smtClean="0"/>
              <a:t>9/16/2023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C1EA8E-0A0E-4B8F-9ABA-ADA7FF3A7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51BF68-73D7-424E-9388-BD5E38AAE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93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898DF-DA04-474D-865C-5C59344AC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F90A63-3C13-48EC-A85A-7C0D9E680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01519-96D5-4C08-877C-218287D6421B}" type="datetime1">
              <a:rPr lang="en-US" smtClean="0"/>
              <a:t>9/16/2023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1A912A-CB25-46F3-926D-3FCAD1E2B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EEADD5-91C4-4415-AABF-DA5B4FFDC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425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5EDE85-FACF-4860-86E4-DB7018CC5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3E8F-E4AD-4E30-81EF-35B70865608B}" type="datetime1">
              <a:rPr lang="en-US" smtClean="0"/>
              <a:t>9/16/2023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4B7C33-31A6-49B2-B1E8-22FAF738A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94633-838C-4026-B363-CDE0F1107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515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A3D2-F082-4750-BEA2-C30FA04C8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BDA02-A073-4073-B69E-CE383C486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A53D54-6BA5-4BAF-9E4A-30C20BB88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1966C-9326-41B4-9FB9-38251BA50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3EFE-11F8-4971-8A41-3F0B5AA8B30C}" type="datetime1">
              <a:rPr lang="en-US" smtClean="0"/>
              <a:t>9/16/2023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A2C9C6-B2D2-47FE-AB61-4D0840C08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78F8AC-8F0B-4B01-9107-492D7F7FC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282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2106C-D5F7-4592-99BE-3B8044283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7C73B0-52FF-4745-A21C-20E0F4DB37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7CE3D8-D604-443E-BAA0-8C1FCA0ABB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F66AE-27A5-419F-8150-FB4B150D4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BE5A-D3C3-43EF-AF54-1744BB8B44FE}" type="datetime1">
              <a:rPr lang="en-US" smtClean="0"/>
              <a:t>9/16/2023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4EF1D-FE13-4EBF-BC93-4348C8C94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0C618E-A545-4DF3-88CB-849AA9DA2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717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9C1AFE-75F4-4BE4-948F-DE4A0747A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ED74D6-759D-4047-9169-0184C1340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89ECD-6CAC-41AA-A182-9114E4E6EF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74961-E17B-4849-B886-3E23D2E96370}" type="datetime1">
              <a:rPr lang="en-US" smtClean="0"/>
              <a:t>9/16/2023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C0DED-E408-4462-9472-45F71BDE7E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5F114-E0F6-4F0C-B795-E176BC114F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3F1BD-AC54-4530-8EF1-D45CBAEB68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452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kerjago.id/users/new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kerjago.id/users/new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angkit.academy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kerjago.id/users/new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angkit.academy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kerjago.id/users/new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angkit.academy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kerjago.id/users/new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angkit.academy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enova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www.linkedin.com/in/kaenova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enova/basic-ap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enova/teach-basic-api.git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enova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inkedin.com/in/kaenova/" TargetMode="Externa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95BED18-0738-4A31-BACC-2D5B430200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9FD117E-7D5B-4122-B383-B51422F4C2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537F3B-9E3E-45E1-8015-AAD12F824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572279E-4C55-4B6C-83CC-4CB16D5F2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1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C0F65C6-7283-4741-849E-6C57B8AED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A2A47E0-8578-4683-AA91-22047FF9A0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24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812DCB-B443-40AD-BBA6-1F7C266B5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6" descr="What Is a REST API? — SitePoint">
            <a:extLst>
              <a:ext uri="{FF2B5EF4-FFF2-40B4-BE49-F238E27FC236}">
                <a16:creationId xmlns:a16="http://schemas.microsoft.com/office/drawing/2014/main" id="{C138FD0F-FA86-4BE3-933A-4D27C1E6D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356" y="2043192"/>
            <a:ext cx="5023144" cy="3075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BEBF8F-AC50-4E71-9E8C-2E64D0F6F9AB}"/>
              </a:ext>
            </a:extLst>
          </p:cNvPr>
          <p:cNvSpPr txBox="1"/>
          <p:nvPr/>
        </p:nvSpPr>
        <p:spPr>
          <a:xfrm>
            <a:off x="8635853" y="1692394"/>
            <a:ext cx="1708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ID" b="1" dirty="0"/>
              <a:t>API - HTTP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43C798-03A1-4ED6-8DA3-34241870C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2043192"/>
            <a:ext cx="5753100" cy="29752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5C9C29B3-DFB4-487A-8667-7AFB35FF51CC}"/>
              </a:ext>
            </a:extLst>
          </p:cNvPr>
          <p:cNvSpPr/>
          <p:nvPr/>
        </p:nvSpPr>
        <p:spPr>
          <a:xfrm rot="10800000">
            <a:off x="6096000" y="3429000"/>
            <a:ext cx="882356" cy="3934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5B8EF3-1F04-4162-B51C-4EF214217FD3}"/>
              </a:ext>
            </a:extLst>
          </p:cNvPr>
          <p:cNvSpPr txBox="1"/>
          <p:nvPr/>
        </p:nvSpPr>
        <p:spPr>
          <a:xfrm>
            <a:off x="3047999" y="98095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ID" b="1" dirty="0" err="1"/>
              <a:t>Begini</a:t>
            </a:r>
            <a:r>
              <a:rPr lang="en-ID" b="1" dirty="0"/>
              <a:t> Cara Website </a:t>
            </a:r>
            <a:r>
              <a:rPr lang="en-ID" b="1" dirty="0" err="1"/>
              <a:t>Bekerja</a:t>
            </a:r>
            <a:endParaRPr lang="en-ID" b="1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AA6FC4CF-978F-4901-B840-6C6B4299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864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812DCB-B443-40AD-BBA6-1F7C266B5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6" descr="What Is a REST API? — SitePoint">
            <a:extLst>
              <a:ext uri="{FF2B5EF4-FFF2-40B4-BE49-F238E27FC236}">
                <a16:creationId xmlns:a16="http://schemas.microsoft.com/office/drawing/2014/main" id="{C138FD0F-FA86-4BE3-933A-4D27C1E6D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828" y="1678563"/>
            <a:ext cx="5023144" cy="3075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BEBF8F-AC50-4E71-9E8C-2E64D0F6F9AB}"/>
              </a:ext>
            </a:extLst>
          </p:cNvPr>
          <p:cNvSpPr txBox="1"/>
          <p:nvPr/>
        </p:nvSpPr>
        <p:spPr>
          <a:xfrm>
            <a:off x="1370012" y="1309231"/>
            <a:ext cx="39147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id-ID" b="1" dirty="0"/>
              <a:t>Bagian HTTP yang terpenting</a:t>
            </a:r>
            <a:endParaRPr lang="en-ID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759D67-9817-49D4-9AB5-90F90A45B5AF}"/>
              </a:ext>
            </a:extLst>
          </p:cNvPr>
          <p:cNvSpPr/>
          <p:nvPr/>
        </p:nvSpPr>
        <p:spPr>
          <a:xfrm>
            <a:off x="660400" y="2552700"/>
            <a:ext cx="5295900" cy="6075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A307BA-7688-42F4-AA3C-AA74C260FA2C}"/>
              </a:ext>
            </a:extLst>
          </p:cNvPr>
          <p:cNvSpPr txBox="1"/>
          <p:nvPr/>
        </p:nvSpPr>
        <p:spPr>
          <a:xfrm>
            <a:off x="7658100" y="1136134"/>
            <a:ext cx="32004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b="1" dirty="0"/>
              <a:t>Endpoint</a:t>
            </a:r>
          </a:p>
          <a:p>
            <a:pPr algn="ctr"/>
            <a:r>
              <a:rPr lang="id-ID" dirty="0"/>
              <a:t>Berawalan</a:t>
            </a:r>
            <a:r>
              <a:rPr lang="id-ID" b="1" dirty="0"/>
              <a:t> </a:t>
            </a:r>
            <a:r>
              <a:rPr lang="id-ID" dirty="0"/>
              <a:t>dengan </a:t>
            </a:r>
            <a:r>
              <a:rPr lang="id-ID" b="1" dirty="0"/>
              <a:t>/</a:t>
            </a:r>
          </a:p>
          <a:p>
            <a:pPr algn="ctr"/>
            <a:r>
              <a:rPr lang="id-ID" b="1" dirty="0"/>
              <a:t>/review/new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EBFB07-FC93-4F23-8440-95C30DD74AAB}"/>
              </a:ext>
            </a:extLst>
          </p:cNvPr>
          <p:cNvSpPr txBox="1"/>
          <p:nvPr/>
        </p:nvSpPr>
        <p:spPr>
          <a:xfrm>
            <a:off x="7505700" y="2487012"/>
            <a:ext cx="3505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b="1" dirty="0"/>
              <a:t>Method</a:t>
            </a:r>
          </a:p>
          <a:p>
            <a:pPr algn="ctr"/>
            <a:r>
              <a:rPr lang="id-ID" dirty="0"/>
              <a:t>GET, POST, PATCH, DELETE</a:t>
            </a:r>
          </a:p>
          <a:p>
            <a:pPr algn="ctr"/>
            <a:r>
              <a:rPr lang="id-ID" b="1" dirty="0"/>
              <a:t>POST</a:t>
            </a:r>
            <a:endParaRPr 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F70121-BE75-47DF-A05F-0BD1B7BA968A}"/>
              </a:ext>
            </a:extLst>
          </p:cNvPr>
          <p:cNvSpPr txBox="1"/>
          <p:nvPr/>
        </p:nvSpPr>
        <p:spPr>
          <a:xfrm>
            <a:off x="7658100" y="3837891"/>
            <a:ext cx="3200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b="1" dirty="0"/>
              <a:t>Body</a:t>
            </a:r>
          </a:p>
          <a:p>
            <a:pPr algn="ctr"/>
            <a:r>
              <a:rPr lang="id-ID" dirty="0"/>
              <a:t>Text, JSON, HTML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3C49B18-81A7-4405-8E0D-8A1F660AB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3219" y="4502958"/>
            <a:ext cx="2410161" cy="943107"/>
          </a:xfrm>
          <a:prstGeom prst="rect">
            <a:avLst/>
          </a:prstGeom>
        </p:spPr>
      </p:pic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DCB7CD2B-A9F0-41C7-BBEC-F066A903B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41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3714" y="2709168"/>
            <a:ext cx="5424571" cy="143966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d-ID" sz="4500" b="1" dirty="0">
                <a:latin typeface="Inter" panose="02000503000000020004" pitchFamily="2" charset="0"/>
                <a:ea typeface="Inter" panose="02000503000000020004" pitchFamily="2" charset="0"/>
              </a:rPr>
              <a:t>Pertanyaan?</a:t>
            </a:r>
            <a:endParaRPr lang="en-IN" sz="45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 algn="ctr">
              <a:buNone/>
            </a:pP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12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0FCC9A-807E-4E4C-B3DE-8AEAE978E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100" name="Picture 4" descr="Confused GIFs - Get the best gif on GIFER">
            <a:extLst>
              <a:ext uri="{FF2B5EF4-FFF2-40B4-BE49-F238E27FC236}">
                <a16:creationId xmlns:a16="http://schemas.microsoft.com/office/drawing/2014/main" id="{767A86EA-080D-4627-B699-EB5B8AA946F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499" y="3719513"/>
            <a:ext cx="1905000" cy="223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7681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13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703C46-2EFB-4B27-B698-0EBF0BF42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9225"/>
            <a:ext cx="10515600" cy="4937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D" b="1" dirty="0"/>
              <a:t>P</a:t>
            </a:r>
            <a:r>
              <a:rPr lang="id-ID" b="1" dirty="0"/>
              <a:t>OST </a:t>
            </a:r>
            <a:r>
              <a:rPr lang="id-ID" b="1" dirty="0">
                <a:hlinkClick r:id="rId3"/>
              </a:rPr>
              <a:t>https://kerjago.id/users/new</a:t>
            </a:r>
            <a:endParaRPr lang="id-ID" b="1" dirty="0"/>
          </a:p>
          <a:p>
            <a:pPr marL="0" indent="0">
              <a:buNone/>
            </a:pPr>
            <a:r>
              <a:rPr lang="id-ID" sz="2000" dirty="0"/>
              <a:t>Method: ? Endpoint: 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A4B8F9-4620-4588-B0F1-651FBF2F3923}"/>
              </a:ext>
            </a:extLst>
          </p:cNvPr>
          <p:cNvSpPr txBox="1"/>
          <p:nvPr/>
        </p:nvSpPr>
        <p:spPr>
          <a:xfrm>
            <a:off x="838200" y="7482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id-ID" sz="1800" b="1" dirty="0">
                <a:latin typeface="Inter" panose="02000503000000020004" pitchFamily="2" charset="0"/>
                <a:ea typeface="Inter" panose="02000503000000020004" pitchFamily="2" charset="0"/>
              </a:rPr>
              <a:t>A little Games! 🎮</a:t>
            </a:r>
            <a:endParaRPr lang="en-IN" sz="18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1988D5-7E1E-43B3-B014-A2A24DA51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20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14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703C46-2EFB-4B27-B698-0EBF0BF42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9225"/>
            <a:ext cx="10515600" cy="4937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D" b="1" dirty="0"/>
              <a:t>P</a:t>
            </a:r>
            <a:r>
              <a:rPr lang="id-ID" b="1" dirty="0"/>
              <a:t>OST </a:t>
            </a:r>
            <a:r>
              <a:rPr lang="id-ID" b="1" dirty="0">
                <a:hlinkClick r:id="rId3"/>
              </a:rPr>
              <a:t>https://kerjago.id/users/new</a:t>
            </a:r>
            <a:endParaRPr lang="id-ID" b="1" dirty="0"/>
          </a:p>
          <a:p>
            <a:pPr marL="0" indent="0">
              <a:buNone/>
            </a:pPr>
            <a:r>
              <a:rPr lang="id-ID" sz="2000" dirty="0"/>
              <a:t>Method: POST Endpoint: /users/new</a:t>
            </a:r>
          </a:p>
          <a:p>
            <a:pPr marL="0" indent="0">
              <a:buNone/>
            </a:pPr>
            <a:endParaRPr lang="id-ID" b="1" dirty="0"/>
          </a:p>
          <a:p>
            <a:pPr marL="0" indent="0">
              <a:buNone/>
            </a:pPr>
            <a:r>
              <a:rPr lang="id-ID" b="1" dirty="0"/>
              <a:t>GET </a:t>
            </a:r>
            <a:r>
              <a:rPr lang="id-ID" b="1" dirty="0">
                <a:hlinkClick r:id="rId4"/>
              </a:rPr>
              <a:t>https://bangkit.academy/</a:t>
            </a:r>
            <a:r>
              <a:rPr lang="id-ID" b="1" dirty="0"/>
              <a:t> </a:t>
            </a:r>
          </a:p>
          <a:p>
            <a:pPr marL="0" indent="0">
              <a:buNone/>
            </a:pPr>
            <a:r>
              <a:rPr lang="id-ID" sz="2000" dirty="0"/>
              <a:t>Method: ? Endpoint: 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A4B8F9-4620-4588-B0F1-651FBF2F3923}"/>
              </a:ext>
            </a:extLst>
          </p:cNvPr>
          <p:cNvSpPr txBox="1"/>
          <p:nvPr/>
        </p:nvSpPr>
        <p:spPr>
          <a:xfrm>
            <a:off x="838200" y="7482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id-ID" sz="1800" b="1" dirty="0">
                <a:latin typeface="Inter" panose="02000503000000020004" pitchFamily="2" charset="0"/>
                <a:ea typeface="Inter" panose="02000503000000020004" pitchFamily="2" charset="0"/>
              </a:rPr>
              <a:t>A little Games! 🎮</a:t>
            </a:r>
            <a:endParaRPr lang="en-IN" sz="18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822FC60-B0DE-4A3A-B383-8679E82EF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76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15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703C46-2EFB-4B27-B698-0EBF0BF42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9225"/>
            <a:ext cx="10515600" cy="4937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D" b="1" dirty="0"/>
              <a:t>P</a:t>
            </a:r>
            <a:r>
              <a:rPr lang="id-ID" b="1" dirty="0"/>
              <a:t>OST </a:t>
            </a:r>
            <a:r>
              <a:rPr lang="id-ID" b="1" dirty="0">
                <a:hlinkClick r:id="rId3"/>
              </a:rPr>
              <a:t>https://kerjago.id/users/new</a:t>
            </a:r>
            <a:endParaRPr lang="id-ID" b="1" dirty="0"/>
          </a:p>
          <a:p>
            <a:pPr marL="0" indent="0">
              <a:buNone/>
            </a:pPr>
            <a:r>
              <a:rPr lang="id-ID" sz="2000" dirty="0"/>
              <a:t>Method: POST Endpoint: /users/new</a:t>
            </a:r>
          </a:p>
          <a:p>
            <a:pPr marL="0" indent="0">
              <a:buNone/>
            </a:pPr>
            <a:endParaRPr lang="id-ID" b="1" dirty="0"/>
          </a:p>
          <a:p>
            <a:pPr marL="0" indent="0">
              <a:buNone/>
            </a:pPr>
            <a:r>
              <a:rPr lang="id-ID" b="1" dirty="0"/>
              <a:t>GET </a:t>
            </a:r>
            <a:r>
              <a:rPr lang="id-ID" b="1" dirty="0">
                <a:hlinkClick r:id="rId4"/>
              </a:rPr>
              <a:t>https://bangkit.academy/</a:t>
            </a:r>
            <a:r>
              <a:rPr lang="id-ID" b="1" dirty="0"/>
              <a:t> </a:t>
            </a:r>
          </a:p>
          <a:p>
            <a:pPr marL="0" indent="0">
              <a:buNone/>
            </a:pPr>
            <a:r>
              <a:rPr lang="id-ID" sz="2000" dirty="0"/>
              <a:t>Method: GET Endpoint: /</a:t>
            </a:r>
          </a:p>
          <a:p>
            <a:pPr marL="0" indent="0">
              <a:buNone/>
            </a:pPr>
            <a:endParaRPr lang="id-ID" sz="2000" b="1" dirty="0"/>
          </a:p>
          <a:p>
            <a:pPr marL="0" indent="0">
              <a:buNone/>
            </a:pPr>
            <a:r>
              <a:rPr lang="id-ID" b="1" dirty="0"/>
              <a:t>PATCH localhost:3000/newUser</a:t>
            </a:r>
          </a:p>
          <a:p>
            <a:pPr marL="0" indent="0">
              <a:buNone/>
            </a:pPr>
            <a:r>
              <a:rPr lang="id-ID" sz="2000" dirty="0"/>
              <a:t>Method: ? Endpoint: 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A4B8F9-4620-4588-B0F1-651FBF2F3923}"/>
              </a:ext>
            </a:extLst>
          </p:cNvPr>
          <p:cNvSpPr txBox="1"/>
          <p:nvPr/>
        </p:nvSpPr>
        <p:spPr>
          <a:xfrm>
            <a:off x="838200" y="7482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id-ID" sz="1800" b="1" dirty="0">
                <a:latin typeface="Inter" panose="02000503000000020004" pitchFamily="2" charset="0"/>
                <a:ea typeface="Inter" panose="02000503000000020004" pitchFamily="2" charset="0"/>
              </a:rPr>
              <a:t>A little Games! 🎮</a:t>
            </a:r>
            <a:endParaRPr lang="en-IN" sz="18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56F4FAA-7116-4D8E-81F1-BA0B38F7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35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16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703C46-2EFB-4B27-B698-0EBF0BF42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9225"/>
            <a:ext cx="10515600" cy="4937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D" b="1" dirty="0"/>
              <a:t>P</a:t>
            </a:r>
            <a:r>
              <a:rPr lang="id-ID" b="1" dirty="0"/>
              <a:t>OST </a:t>
            </a:r>
            <a:r>
              <a:rPr lang="id-ID" b="1" dirty="0">
                <a:hlinkClick r:id="rId3"/>
              </a:rPr>
              <a:t>https://kerjago.id/users/new</a:t>
            </a:r>
            <a:endParaRPr lang="id-ID" b="1" dirty="0"/>
          </a:p>
          <a:p>
            <a:pPr marL="0" indent="0">
              <a:buNone/>
            </a:pPr>
            <a:r>
              <a:rPr lang="id-ID" sz="2000" dirty="0"/>
              <a:t>Method: POST Endpoint: /users/new</a:t>
            </a:r>
          </a:p>
          <a:p>
            <a:pPr marL="0" indent="0">
              <a:buNone/>
            </a:pPr>
            <a:endParaRPr lang="id-ID" b="1" dirty="0"/>
          </a:p>
          <a:p>
            <a:pPr marL="0" indent="0">
              <a:buNone/>
            </a:pPr>
            <a:r>
              <a:rPr lang="id-ID" b="1" dirty="0"/>
              <a:t>GET </a:t>
            </a:r>
            <a:r>
              <a:rPr lang="id-ID" b="1" dirty="0">
                <a:hlinkClick r:id="rId4"/>
              </a:rPr>
              <a:t>https://bangkit.academy/</a:t>
            </a:r>
            <a:r>
              <a:rPr lang="id-ID" b="1" dirty="0"/>
              <a:t> </a:t>
            </a:r>
          </a:p>
          <a:p>
            <a:pPr marL="0" indent="0">
              <a:buNone/>
            </a:pPr>
            <a:r>
              <a:rPr lang="id-ID" sz="2000" dirty="0"/>
              <a:t>Method: GET Endpoint: /</a:t>
            </a:r>
          </a:p>
          <a:p>
            <a:pPr marL="0" indent="0">
              <a:buNone/>
            </a:pPr>
            <a:endParaRPr lang="id-ID" sz="2000" b="1" dirty="0"/>
          </a:p>
          <a:p>
            <a:pPr marL="0" indent="0">
              <a:buNone/>
            </a:pPr>
            <a:r>
              <a:rPr lang="id-ID" b="1" dirty="0"/>
              <a:t>PATCH localhost:3000/newUser</a:t>
            </a:r>
          </a:p>
          <a:p>
            <a:pPr marL="0" indent="0">
              <a:buNone/>
            </a:pPr>
            <a:r>
              <a:rPr lang="id-ID" sz="2000" dirty="0"/>
              <a:t>Method: PATCH Endpoint: /newUser</a:t>
            </a:r>
          </a:p>
          <a:p>
            <a:pPr marL="0" indent="0">
              <a:buNone/>
            </a:pPr>
            <a:endParaRPr lang="id-ID" sz="2000" b="1" dirty="0"/>
          </a:p>
          <a:p>
            <a:pPr marL="0" indent="0">
              <a:buNone/>
            </a:pPr>
            <a:r>
              <a:rPr lang="id-ID" b="1" dirty="0"/>
              <a:t>DELETE localhost:3000/user/30</a:t>
            </a:r>
          </a:p>
          <a:p>
            <a:pPr marL="0" indent="0">
              <a:buNone/>
            </a:pPr>
            <a:r>
              <a:rPr lang="id-ID" sz="2000" dirty="0"/>
              <a:t>Method: ? Endpoint: ?</a:t>
            </a:r>
            <a:endParaRPr lang="id-ID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A4B8F9-4620-4588-B0F1-651FBF2F3923}"/>
              </a:ext>
            </a:extLst>
          </p:cNvPr>
          <p:cNvSpPr txBox="1"/>
          <p:nvPr/>
        </p:nvSpPr>
        <p:spPr>
          <a:xfrm>
            <a:off x="838200" y="7482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id-ID" sz="1800" b="1" dirty="0">
                <a:latin typeface="Inter" panose="02000503000000020004" pitchFamily="2" charset="0"/>
                <a:ea typeface="Inter" panose="02000503000000020004" pitchFamily="2" charset="0"/>
              </a:rPr>
              <a:t>A little Games! 🎮</a:t>
            </a:r>
            <a:endParaRPr lang="en-IN" sz="18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3DAFA3-9835-49F1-B34D-55B50A473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4787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17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703C46-2EFB-4B27-B698-0EBF0BF42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9225"/>
            <a:ext cx="10515600" cy="4937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D" b="1" dirty="0"/>
              <a:t>P</a:t>
            </a:r>
            <a:r>
              <a:rPr lang="id-ID" b="1" dirty="0"/>
              <a:t>OST </a:t>
            </a:r>
            <a:r>
              <a:rPr lang="id-ID" b="1" dirty="0">
                <a:hlinkClick r:id="rId3"/>
              </a:rPr>
              <a:t>https://kerjago.id/users/new</a:t>
            </a:r>
            <a:endParaRPr lang="id-ID" b="1" dirty="0"/>
          </a:p>
          <a:p>
            <a:pPr marL="0" indent="0">
              <a:buNone/>
            </a:pPr>
            <a:r>
              <a:rPr lang="id-ID" sz="2000" dirty="0"/>
              <a:t>Method: POST Endpoint: /users/new</a:t>
            </a:r>
          </a:p>
          <a:p>
            <a:pPr marL="0" indent="0">
              <a:buNone/>
            </a:pPr>
            <a:endParaRPr lang="id-ID" b="1" dirty="0"/>
          </a:p>
          <a:p>
            <a:pPr marL="0" indent="0">
              <a:buNone/>
            </a:pPr>
            <a:r>
              <a:rPr lang="id-ID" b="1" dirty="0"/>
              <a:t>GET </a:t>
            </a:r>
            <a:r>
              <a:rPr lang="id-ID" b="1" dirty="0">
                <a:hlinkClick r:id="rId4"/>
              </a:rPr>
              <a:t>https://bangkit.academy/</a:t>
            </a:r>
            <a:r>
              <a:rPr lang="id-ID" b="1" dirty="0"/>
              <a:t> </a:t>
            </a:r>
          </a:p>
          <a:p>
            <a:pPr marL="0" indent="0">
              <a:buNone/>
            </a:pPr>
            <a:r>
              <a:rPr lang="id-ID" sz="2000" dirty="0"/>
              <a:t>Method: GET Endpoint: /</a:t>
            </a:r>
          </a:p>
          <a:p>
            <a:pPr marL="0" indent="0">
              <a:buNone/>
            </a:pPr>
            <a:endParaRPr lang="id-ID" sz="2000" b="1" dirty="0"/>
          </a:p>
          <a:p>
            <a:pPr marL="0" indent="0">
              <a:buNone/>
            </a:pPr>
            <a:r>
              <a:rPr lang="id-ID" b="1" dirty="0"/>
              <a:t>PATCH localhost:3000/newUser</a:t>
            </a:r>
          </a:p>
          <a:p>
            <a:pPr marL="0" indent="0">
              <a:buNone/>
            </a:pPr>
            <a:r>
              <a:rPr lang="id-ID" sz="2000" dirty="0"/>
              <a:t>Method: PATCH Endpoint: /newUser</a:t>
            </a:r>
          </a:p>
          <a:p>
            <a:pPr marL="0" indent="0">
              <a:buNone/>
            </a:pPr>
            <a:endParaRPr lang="id-ID" sz="2000" b="1" dirty="0"/>
          </a:p>
          <a:p>
            <a:pPr marL="0" indent="0">
              <a:buNone/>
            </a:pPr>
            <a:r>
              <a:rPr lang="id-ID" b="1" dirty="0"/>
              <a:t>DELETE localhost:3000/user/30</a:t>
            </a:r>
          </a:p>
          <a:p>
            <a:pPr marL="0" indent="0">
              <a:buNone/>
            </a:pPr>
            <a:r>
              <a:rPr lang="id-ID" sz="2000" dirty="0"/>
              <a:t>Method: DELETE Endpoint: /user/30</a:t>
            </a:r>
            <a:endParaRPr lang="id-ID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A4B8F9-4620-4588-B0F1-651FBF2F3923}"/>
              </a:ext>
            </a:extLst>
          </p:cNvPr>
          <p:cNvSpPr txBox="1"/>
          <p:nvPr/>
        </p:nvSpPr>
        <p:spPr>
          <a:xfrm>
            <a:off x="838200" y="7482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id-ID" sz="1800" b="1" dirty="0">
                <a:latin typeface="Inter" panose="02000503000000020004" pitchFamily="2" charset="0"/>
                <a:ea typeface="Inter" panose="02000503000000020004" pitchFamily="2" charset="0"/>
              </a:rPr>
              <a:t>A little Games! 🎮</a:t>
            </a:r>
            <a:endParaRPr lang="en-IN" sz="18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E29986-EA12-4CCC-9C22-14E48B0E1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2342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3714" y="3074293"/>
            <a:ext cx="5424571" cy="7198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d-ID" sz="4500" b="1" dirty="0">
                <a:latin typeface="Inter" panose="02000503000000020004" pitchFamily="2" charset="0"/>
                <a:ea typeface="Inter" panose="02000503000000020004" pitchFamily="2" charset="0"/>
              </a:rPr>
              <a:t>Let’s Code!</a:t>
            </a: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18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DD6BF58-22B2-4BBD-844E-F3E544CAE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948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3714" y="2709168"/>
            <a:ext cx="5424571" cy="719832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IN" sz="4500" b="1" dirty="0">
                <a:latin typeface="Inter" panose="02000503000000020004" pitchFamily="2" charset="0"/>
                <a:ea typeface="Inter" panose="02000503000000020004" pitchFamily="2" charset="0"/>
              </a:rPr>
              <a:t>Bootstrap w/ Template!</a:t>
            </a: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19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DD6BF58-22B2-4BBD-844E-F3E544CAE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CFF6B7-0D2E-4189-BC73-1D8A0CEBFB0C}"/>
              </a:ext>
            </a:extLst>
          </p:cNvPr>
          <p:cNvSpPr txBox="1"/>
          <p:nvPr/>
        </p:nvSpPr>
        <p:spPr>
          <a:xfrm>
            <a:off x="2427158" y="3429000"/>
            <a:ext cx="73376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dirty="0"/>
              <a:t>https://github.com/kaenova/</a:t>
            </a:r>
            <a:r>
              <a:rPr lang="en-IN" sz="2000" dirty="0"/>
              <a:t>simple-express-template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81387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5AED54E-D4D7-4584-9632-C4A0EFF1A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latin typeface="Inter" panose="02000503000000020004" pitchFamily="2" charset="0"/>
                <a:ea typeface="Inter" panose="02000503000000020004" pitchFamily="2" charset="0"/>
              </a:rPr>
              <a:t>Hello</a:t>
            </a:r>
            <a:r>
              <a:rPr lang="en-IN" sz="3200" dirty="0">
                <a:latin typeface="Inter" panose="02000503000000020004" pitchFamily="2" charset="0"/>
                <a:ea typeface="Inter" panose="02000503000000020004" pitchFamily="2" charset="0"/>
              </a:rPr>
              <a:t> 👋</a:t>
            </a:r>
            <a:endParaRPr lang="en-US" sz="32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>
                <a:latin typeface="Inter" panose="02000503000000020004" pitchFamily="2" charset="0"/>
                <a:ea typeface="Inter" panose="02000503000000020004" pitchFamily="2" charset="0"/>
              </a:rPr>
              <a:t>Kaenova Mahendra Auditama</a:t>
            </a:r>
          </a:p>
          <a:p>
            <a:pPr marL="0" indent="0">
              <a:buNone/>
            </a:pPr>
            <a:r>
              <a:rPr lang="en-IN" sz="2000" dirty="0">
                <a:latin typeface="Inter" panose="02000503000000020004" pitchFamily="2" charset="0"/>
                <a:ea typeface="Inter" panose="02000503000000020004" pitchFamily="2" charset="0"/>
              </a:rPr>
              <a:t>Tech Lead – </a:t>
            </a:r>
            <a:r>
              <a:rPr lang="en-IN" sz="2000" dirty="0" err="1">
                <a:latin typeface="Inter" panose="02000503000000020004" pitchFamily="2" charset="0"/>
                <a:ea typeface="Inter" panose="02000503000000020004" pitchFamily="2" charset="0"/>
              </a:rPr>
              <a:t>Kerjago</a:t>
            </a:r>
            <a:endParaRPr lang="en-IN" sz="20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>
              <a:buNone/>
            </a:pP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>
              <a:buNone/>
            </a:pPr>
            <a:r>
              <a:rPr lang="en-US" sz="2000" b="1" dirty="0" err="1">
                <a:latin typeface="Inter" panose="02000503000000020004" pitchFamily="2" charset="0"/>
                <a:ea typeface="Inter" panose="02000503000000020004" pitchFamily="2" charset="0"/>
              </a:rPr>
              <a:t>Bangkit</a:t>
            </a:r>
            <a:r>
              <a:rPr lang="en-US" sz="2000" b="1" dirty="0">
                <a:latin typeface="Inter" panose="02000503000000020004" pitchFamily="2" charset="0"/>
                <a:ea typeface="Inter" panose="02000503000000020004" pitchFamily="2" charset="0"/>
              </a:rPr>
              <a:t> 2022 Distinction Graduate</a:t>
            </a:r>
          </a:p>
          <a:p>
            <a:pPr marL="0" indent="0">
              <a:buNone/>
            </a:pPr>
            <a:r>
              <a:rPr lang="en-US" sz="2000" dirty="0">
                <a:latin typeface="Inter" panose="02000503000000020004" pitchFamily="2" charset="0"/>
                <a:ea typeface="Inter" panose="02000503000000020004" pitchFamily="2" charset="0"/>
              </a:rPr>
              <a:t>Machine Learning Path</a:t>
            </a:r>
          </a:p>
          <a:p>
            <a:pPr marL="0" indent="0">
              <a:buNone/>
            </a:pPr>
            <a:endParaRPr lang="en-US" sz="20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>
              <a:buNone/>
            </a:pPr>
            <a:endParaRPr lang="en-US" sz="20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>
              <a:buNone/>
            </a:pPr>
            <a:endParaRPr lang="en-US" sz="2000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>
              <a:buNone/>
            </a:pPr>
            <a:r>
              <a:rPr lang="en-US" sz="1400" dirty="0">
                <a:latin typeface="Inter" panose="02000503000000020004" pitchFamily="2" charset="0"/>
                <a:ea typeface="Inter" panose="02000503000000020004" pitchFamily="2" charset="0"/>
              </a:rPr>
              <a:t>Connect with me!</a:t>
            </a:r>
          </a:p>
          <a:p>
            <a:pPr marL="0" indent="0">
              <a:buNone/>
            </a:pPr>
            <a:r>
              <a:rPr lang="en-US" sz="1400" b="1" dirty="0" err="1">
                <a:latin typeface="Inter" panose="02000503000000020004" pitchFamily="2" charset="0"/>
                <a:ea typeface="Inter" panose="02000503000000020004" pitchFamily="2" charset="0"/>
              </a:rPr>
              <a:t>Github</a:t>
            </a:r>
            <a:r>
              <a:rPr lang="en-US" sz="1400" dirty="0">
                <a:latin typeface="Inter" panose="02000503000000020004" pitchFamily="2" charset="0"/>
                <a:ea typeface="Inter" panose="02000503000000020004" pitchFamily="2" charset="0"/>
              </a:rPr>
              <a:t>: </a:t>
            </a:r>
            <a:r>
              <a:rPr lang="en-US" sz="1400" dirty="0">
                <a:latin typeface="Inter" panose="02000503000000020004" pitchFamily="2" charset="0"/>
                <a:ea typeface="Inter" panose="02000503000000020004" pitchFamily="2" charset="0"/>
                <a:hlinkClick r:id="rId3"/>
              </a:rPr>
              <a:t>https://github.com/kaenova</a:t>
            </a:r>
            <a:r>
              <a:rPr lang="en-US" sz="1400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</a:p>
          <a:p>
            <a:pPr marL="0" indent="0">
              <a:buNone/>
            </a:pPr>
            <a:r>
              <a:rPr lang="en-US" sz="1400" b="1" dirty="0">
                <a:latin typeface="Inter" panose="02000503000000020004" pitchFamily="2" charset="0"/>
                <a:ea typeface="Inter" panose="02000503000000020004" pitchFamily="2" charset="0"/>
              </a:rPr>
              <a:t>LinkedIn</a:t>
            </a:r>
            <a:r>
              <a:rPr lang="en-US" sz="1400" dirty="0">
                <a:latin typeface="Inter" panose="02000503000000020004" pitchFamily="2" charset="0"/>
                <a:ea typeface="Inter" panose="02000503000000020004" pitchFamily="2" charset="0"/>
              </a:rPr>
              <a:t>: </a:t>
            </a:r>
            <a:r>
              <a:rPr lang="en-US" sz="1400" dirty="0">
                <a:latin typeface="Inter" panose="02000503000000020004" pitchFamily="2" charset="0"/>
                <a:ea typeface="Inter" panose="02000503000000020004" pitchFamily="2" charset="0"/>
                <a:hlinkClick r:id="rId4"/>
              </a:rPr>
              <a:t>https://www.linkedin.com/in/kaenova/</a:t>
            </a:r>
            <a:endParaRPr lang="en-US" sz="14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7DE564-720C-48F2-B049-9976C7A9F43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022" b="36832"/>
          <a:stretch/>
        </p:blipFill>
        <p:spPr>
          <a:xfrm>
            <a:off x="7475975" y="1816894"/>
            <a:ext cx="3649225" cy="3224212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2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60C12804-E123-4F7C-A9A0-AC83A6D8B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806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838200" y="3027759"/>
            <a:ext cx="105156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b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Hello World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118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21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3048000" y="1720840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3000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1DD8239-AAC0-4FB6-8EC1-2017A9D40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hello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2946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22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3048000" y="1305341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3000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 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vvv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Method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     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vvv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Endpoint  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        ^^^^^^^^^^^^^^ body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DC7BB2-5DC2-45C3-B0D9-6FF7BCF5E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hello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824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23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1305341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3000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 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vvv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Method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     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vvv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Endpoint  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        ^^^^^^^^^^^^^^ body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C1616B-F47A-4A95-A26B-69E1E4C11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3831" y="1984347"/>
            <a:ext cx="4077269" cy="4001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B6FF34-A562-4E3F-A7AF-E70D930E1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8809" y="2770051"/>
            <a:ext cx="4096322" cy="1952898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04E98BC-AF11-4FAB-A09B-4B98536B8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hello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417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24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1166842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3000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'/hi'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'Hi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E86FAF-AE6F-4E8A-BAA0-A86A50546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hello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2056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25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1166842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3000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'/hi'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'Hi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0DBD34-CAD8-4CB2-875C-8A2CC79D0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024" y="1938304"/>
            <a:ext cx="4942076" cy="855695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928824-CBE8-4145-B20E-9C1DE95A0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hello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15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26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1166842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3000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'/hi'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'Hi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0DBD34-CAD8-4CB2-875C-8A2CC79D0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024" y="1938304"/>
            <a:ext cx="4942076" cy="8556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8B83E8-7C96-4D5B-AC75-434B88ACE6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6270" y="3097079"/>
            <a:ext cx="3467584" cy="1933845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hello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51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3714" y="2709168"/>
            <a:ext cx="5424571" cy="143966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d-ID" sz="4500" b="1" dirty="0">
                <a:latin typeface="Inter" panose="02000503000000020004" pitchFamily="2" charset="0"/>
                <a:ea typeface="Inter" panose="02000503000000020004" pitchFamily="2" charset="0"/>
              </a:rPr>
              <a:t>Pertanyaan?</a:t>
            </a:r>
            <a:endParaRPr lang="en-IN" sz="45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 algn="ctr">
              <a:buNone/>
            </a:pPr>
            <a:r>
              <a:rPr lang="id-ID" dirty="0">
                <a:latin typeface="Inter" panose="02000503000000020004" pitchFamily="2" charset="0"/>
                <a:ea typeface="Inter" panose="02000503000000020004" pitchFamily="2" charset="0"/>
              </a:rPr>
              <a:t>😎</a:t>
            </a: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27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0FCC9A-807E-4E4C-B3DE-8AEAE978E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2382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0A4FB4A-6BF9-45DE-8316-0F376024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IN" b="1" dirty="0" err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Studi</a:t>
            </a:r>
            <a:r>
              <a:rPr lang="en-IN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b="1" dirty="0" err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kasus</a:t>
            </a:r>
            <a:r>
              <a:rPr lang="en-IN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 management</a:t>
            </a:r>
            <a:r>
              <a:rPr lang="id-ID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 Kontak</a:t>
            </a:r>
            <a:endParaRPr lang="en-IN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F7A906-5033-4620-A9B2-F55F31566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28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3CDF0-7B96-499B-B1CF-7534ACA01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598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65C36-9174-43DD-88D4-4362A747F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7625"/>
            <a:ext cx="10515600" cy="1325563"/>
          </a:xfrm>
        </p:spPr>
        <p:txBody>
          <a:bodyPr>
            <a:normAutofit/>
          </a:bodyPr>
          <a:lstStyle/>
          <a:p>
            <a:r>
              <a:rPr lang="id-ID" sz="4000" b="1" dirty="0">
                <a:latin typeface="Inter" panose="02000503000000020004" pitchFamily="2" charset="0"/>
                <a:ea typeface="Inter" panose="02000503000000020004" pitchFamily="2" charset="0"/>
              </a:rPr>
              <a:t>Kasus Apa Saja yang Akan Dibuat</a:t>
            </a:r>
            <a:endParaRPr lang="en-US" sz="40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000E7-3BFB-4034-93CF-AD4064973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43189"/>
            <a:ext cx="10515600" cy="2525712"/>
          </a:xfrm>
        </p:spPr>
        <p:txBody>
          <a:bodyPr/>
          <a:lstStyle/>
          <a:p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M</a:t>
            </a:r>
            <a:r>
              <a:rPr lang="id-ID" dirty="0">
                <a:latin typeface="Inter" panose="02000503000000020004" pitchFamily="2" charset="0"/>
                <a:ea typeface="Inter" panose="02000503000000020004" pitchFamily="2" charset="0"/>
              </a:rPr>
              <a:t>elihat Kontak yang tersedia</a:t>
            </a:r>
          </a:p>
          <a:p>
            <a:r>
              <a:rPr lang="id-ID" dirty="0">
                <a:latin typeface="Inter" panose="02000503000000020004" pitchFamily="2" charset="0"/>
                <a:ea typeface="Inter" panose="02000503000000020004" pitchFamily="2" charset="0"/>
              </a:rPr>
              <a:t>Menambahkan kontak</a:t>
            </a:r>
          </a:p>
          <a:p>
            <a:r>
              <a:rPr lang="id-ID" dirty="0">
                <a:latin typeface="Inter" panose="02000503000000020004" pitchFamily="2" charset="0"/>
                <a:ea typeface="Inter" panose="02000503000000020004" pitchFamily="2" charset="0"/>
              </a:rPr>
              <a:t>Menghapus Kontak</a:t>
            </a:r>
          </a:p>
          <a:p>
            <a:r>
              <a:rPr lang="id-ID" dirty="0">
                <a:latin typeface="Inter" panose="02000503000000020004" pitchFamily="2" charset="0"/>
                <a:ea typeface="Inter" panose="02000503000000020004" pitchFamily="2" charset="0"/>
              </a:rPr>
              <a:t>Update kontak</a:t>
            </a:r>
          </a:p>
          <a:p>
            <a:r>
              <a:rPr lang="id-ID" dirty="0">
                <a:latin typeface="Inter" panose="02000503000000020004" pitchFamily="2" charset="0"/>
                <a:ea typeface="Inter" panose="02000503000000020004" pitchFamily="2" charset="0"/>
              </a:rPr>
              <a:t>Menambahkan kontak tapi harus login 🤣</a:t>
            </a: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88B519-AD34-4138-8673-551094B48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29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3AF9C-A992-4262-9F45-A089A7638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67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974"/>
            <a:ext cx="10515600" cy="435272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4500" b="1" dirty="0" err="1">
                <a:latin typeface="Inter" panose="02000503000000020004" pitchFamily="2" charset="0"/>
                <a:ea typeface="Inter" panose="02000503000000020004" pitchFamily="2" charset="0"/>
              </a:rPr>
              <a:t>Sebelum</a:t>
            </a:r>
            <a:r>
              <a:rPr lang="en-IN" sz="4500" b="1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sz="4500" b="1" dirty="0" err="1">
                <a:latin typeface="Inter" panose="02000503000000020004" pitchFamily="2" charset="0"/>
                <a:ea typeface="Inter" panose="02000503000000020004" pitchFamily="2" charset="0"/>
              </a:rPr>
              <a:t>Mulai</a:t>
            </a:r>
            <a:r>
              <a:rPr lang="en-IN" sz="4500" b="1" dirty="0">
                <a:latin typeface="Inter" panose="02000503000000020004" pitchFamily="2" charset="0"/>
                <a:ea typeface="Inter" panose="02000503000000020004" pitchFamily="2" charset="0"/>
              </a:rPr>
              <a:t> 📒</a:t>
            </a:r>
          </a:p>
          <a:p>
            <a:pPr marL="0" indent="0" algn="ctr">
              <a:buNone/>
            </a:pPr>
            <a:endParaRPr lang="en-IN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 algn="ctr">
              <a:buNone/>
            </a:pP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Sesi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tanya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jawab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akan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diadakan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padi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sesi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tersendiri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.</a:t>
            </a:r>
          </a:p>
          <a:p>
            <a:pPr marL="0" indent="0" algn="ctr">
              <a:buNone/>
            </a:pP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Untuk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menanyakan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berdasarkan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konteks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slide,</a:t>
            </a:r>
          </a:p>
          <a:p>
            <a:pPr marL="0" indent="0" algn="ctr">
              <a:buNone/>
            </a:pP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catat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dan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gunakan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halaman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slide</a:t>
            </a:r>
            <a:endParaRPr lang="id-ID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3</a:t>
            </a:fld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16FAECF-B61F-40E3-9FCF-8B870F1E01F2}"/>
              </a:ext>
            </a:extLst>
          </p:cNvPr>
          <p:cNvCxnSpPr>
            <a:cxnSpLocks/>
          </p:cNvCxnSpPr>
          <p:nvPr/>
        </p:nvCxnSpPr>
        <p:spPr>
          <a:xfrm>
            <a:off x="9677400" y="3755430"/>
            <a:ext cx="1352550" cy="25913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63A9FC3-541F-48E0-AEF7-BA847CD0F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</a:t>
            </a:r>
            <a:r>
              <a:rPr lang="en-IN" dirty="0"/>
              <a:t>&lt;</a:t>
            </a:r>
            <a:r>
              <a:rPr lang="id-ID" dirty="0"/>
              <a:t>example</a:t>
            </a:r>
            <a:r>
              <a:rPr lang="en-IN" dirty="0"/>
              <a:t>&gt;</a:t>
            </a:r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BA30EAC-099D-4960-B33E-97140503754B}"/>
              </a:ext>
            </a:extLst>
          </p:cNvPr>
          <p:cNvSpPr/>
          <p:nvPr/>
        </p:nvSpPr>
        <p:spPr>
          <a:xfrm>
            <a:off x="11029950" y="6346825"/>
            <a:ext cx="361950" cy="3651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25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30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838200" y="3027759"/>
            <a:ext cx="105156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Melihat Kontak Yang Tersedia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8141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31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1166842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3000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'/hi'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'Hi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0DBD34-CAD8-4CB2-875C-8A2CC79D0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024" y="1938304"/>
            <a:ext cx="4942076" cy="8556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8B83E8-7C96-4D5B-AC75-434B88ACE6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6270" y="3097079"/>
            <a:ext cx="3467584" cy="1933845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get-contact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020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32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3000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get-contact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146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33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3000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get-contact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4A29A-719D-4115-B444-E4C9544ADC2F}"/>
              </a:ext>
            </a:extLst>
          </p:cNvPr>
          <p:cNvSpPr txBox="1"/>
          <p:nvPr/>
        </p:nvSpPr>
        <p:spPr>
          <a:xfrm>
            <a:off x="6946900" y="889843"/>
            <a:ext cx="49022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fs</a:t>
            </a:r>
            <a:r>
              <a:rPr lang="en-US" sz="14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readFileSync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data.json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4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parse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endParaRPr lang="en-US" sz="14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26322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34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3000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get-contact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4A29A-719D-4115-B444-E4C9544ADC2F}"/>
              </a:ext>
            </a:extLst>
          </p:cNvPr>
          <p:cNvSpPr txBox="1"/>
          <p:nvPr/>
        </p:nvSpPr>
        <p:spPr>
          <a:xfrm>
            <a:off x="6946900" y="889843"/>
            <a:ext cx="49022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fs</a:t>
            </a:r>
            <a:r>
              <a:rPr lang="en-US" sz="14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readFileSync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data.json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4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parse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endParaRPr lang="en-US" sz="14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28BED5-DED5-4125-9EFE-680BAFBF4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0366" y="2237114"/>
            <a:ext cx="3715268" cy="355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5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35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838200" y="3027759"/>
            <a:ext cx="105156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Menambah Kontak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4583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36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3000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add-contact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177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37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6096000" cy="3093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d-ID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d-ID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add-contact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574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38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9537700" cy="447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id-ID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, addContact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d-ID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d-ID" b="0" dirty="0">
                <a:solidFill>
                  <a:srgbClr val="E5C07B"/>
                </a:solidFill>
                <a:effectLst/>
                <a:highlight>
                  <a:srgbClr val="FF0000"/>
                </a:highlight>
                <a:latin typeface="Consolas" panose="020B0609020204030204" pitchFamily="49" charset="0"/>
              </a:rPr>
              <a:t>???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d-ID" b="0" dirty="0">
                <a:solidFill>
                  <a:srgbClr val="E5C07B"/>
                </a:solidFill>
                <a:effectLst/>
                <a:highlight>
                  <a:srgbClr val="FF0000"/>
                </a:highlight>
                <a:latin typeface="Consolas" panose="020B0609020204030204" pitchFamily="49" charset="0"/>
              </a:rPr>
              <a:t>???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...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add-contact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1FE4C-EB69-4192-9BA2-78BEED8B4020}"/>
              </a:ext>
            </a:extLst>
          </p:cNvPr>
          <p:cNvSpPr txBox="1"/>
          <p:nvPr/>
        </p:nvSpPr>
        <p:spPr>
          <a:xfrm>
            <a:off x="6946900" y="1028342"/>
            <a:ext cx="4953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nanoid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fs</a:t>
            </a:r>
            <a:r>
              <a:rPr lang="en-US" sz="14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readFileSync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data.json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4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parse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4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phone_number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sz="14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})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4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stringify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fs</a:t>
            </a:r>
            <a:r>
              <a:rPr lang="en-US" sz="14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writeFileSync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data.json</a:t>
            </a:r>
            <a:r>
              <a:rPr lang="en-US" sz="14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01033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39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9537700" cy="5032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id-ID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, addContact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d-ID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...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add-contact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579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974"/>
            <a:ext cx="10515600" cy="4352726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IN" sz="4500" b="1" dirty="0" err="1">
                <a:latin typeface="Inter" panose="02000503000000020004" pitchFamily="2" charset="0"/>
                <a:ea typeface="Inter" panose="02000503000000020004" pitchFamily="2" charset="0"/>
              </a:rPr>
              <a:t>Sebelum</a:t>
            </a:r>
            <a:r>
              <a:rPr lang="en-IN" sz="4500" b="1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sz="4500" b="1" dirty="0" err="1">
                <a:latin typeface="Inter" panose="02000503000000020004" pitchFamily="2" charset="0"/>
                <a:ea typeface="Inter" panose="02000503000000020004" pitchFamily="2" charset="0"/>
              </a:rPr>
              <a:t>Mulai</a:t>
            </a:r>
            <a:r>
              <a:rPr lang="en-IN" sz="4500" b="1" dirty="0">
                <a:latin typeface="Inter" panose="02000503000000020004" pitchFamily="2" charset="0"/>
                <a:ea typeface="Inter" panose="02000503000000020004" pitchFamily="2" charset="0"/>
              </a:rPr>
              <a:t> 📒</a:t>
            </a:r>
          </a:p>
          <a:p>
            <a:pPr marL="0" indent="0" algn="ctr">
              <a:buNone/>
            </a:pPr>
            <a:endParaRPr lang="id-ID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 algn="ctr">
              <a:buNone/>
            </a:pPr>
            <a:r>
              <a:rPr lang="id-ID" dirty="0">
                <a:latin typeface="Inter" panose="02000503000000020004" pitchFamily="2" charset="0"/>
                <a:ea typeface="Inter" panose="02000503000000020004" pitchFamily="2" charset="0"/>
              </a:rPr>
              <a:t>Adapun contoh kode yang dapat dilihat pada</a:t>
            </a:r>
          </a:p>
          <a:p>
            <a:pPr marL="0" indent="0" algn="ctr">
              <a:buNone/>
            </a:pPr>
            <a:r>
              <a:rPr lang="id-ID" dirty="0">
                <a:latin typeface="Inter" panose="02000503000000020004" pitchFamily="2" charset="0"/>
                <a:ea typeface="Inter" panose="02000503000000020004" pitchFamily="2" charset="0"/>
              </a:rPr>
              <a:t>Github dengan melakukan checkout ke tag</a:t>
            </a:r>
          </a:p>
          <a:p>
            <a:pPr marL="0" indent="0" algn="ctr">
              <a:buNone/>
            </a:pPr>
            <a:r>
              <a:rPr lang="id-ID" dirty="0">
                <a:latin typeface="Inter" panose="02000503000000020004" pitchFamily="2" charset="0"/>
                <a:ea typeface="Inter" panose="02000503000000020004" pitchFamily="2" charset="0"/>
              </a:rPr>
              <a:t>yang tertulis</a:t>
            </a: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 algn="ctr">
              <a:buNone/>
            </a:pP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 algn="ctr">
              <a:buNone/>
            </a:pP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Gunakan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Repository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untuk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mengikuti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:</a:t>
            </a:r>
          </a:p>
          <a:p>
            <a:pPr marL="0" indent="0" algn="ctr">
              <a:buNone/>
            </a:pP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  <a:hlinkClick r:id="rId3"/>
              </a:rPr>
              <a:t>https://github.com/kaenova/basic-api</a:t>
            </a: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 algn="ctr">
              <a:buNone/>
            </a:pP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 algn="ctr">
              <a:buNone/>
            </a:pP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dan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lakukan</a:t>
            </a: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 algn="ctr">
              <a:buNone/>
            </a:pP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git checkout </a:t>
            </a:r>
            <a:r>
              <a:rPr lang="en-IN" dirty="0"/>
              <a:t>&lt;</a:t>
            </a:r>
            <a:r>
              <a:rPr lang="id-ID" dirty="0"/>
              <a:t>example</a:t>
            </a:r>
            <a:r>
              <a:rPr lang="en-IN" dirty="0"/>
              <a:t>&gt;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</a:p>
          <a:p>
            <a:pPr marL="0" indent="0" algn="ctr">
              <a:buNone/>
            </a:pP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</a:p>
          <a:p>
            <a:pPr marL="0" indent="0" algn="ctr">
              <a:buNone/>
            </a:pP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4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6F79AD7-CBD9-4CB4-8486-277FA98DE17F}"/>
              </a:ext>
            </a:extLst>
          </p:cNvPr>
          <p:cNvSpPr/>
          <p:nvPr/>
        </p:nvSpPr>
        <p:spPr>
          <a:xfrm>
            <a:off x="5403850" y="6359525"/>
            <a:ext cx="1416050" cy="3651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63A9FC3-541F-48E0-AEF7-BA847CD0F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</a:t>
            </a:r>
            <a:r>
              <a:rPr lang="en-IN" dirty="0"/>
              <a:t>&lt;</a:t>
            </a:r>
            <a:r>
              <a:rPr lang="id-ID" dirty="0"/>
              <a:t>example</a:t>
            </a:r>
            <a:r>
              <a:rPr lang="en-IN" dirty="0"/>
              <a:t>&gt;</a:t>
            </a:r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BA30EAC-099D-4960-B33E-97140503754B}"/>
              </a:ext>
            </a:extLst>
          </p:cNvPr>
          <p:cNvSpPr/>
          <p:nvPr/>
        </p:nvSpPr>
        <p:spPr>
          <a:xfrm>
            <a:off x="11029950" y="6346825"/>
            <a:ext cx="361950" cy="3651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B06D2EC-D1CA-4C50-9EAC-8603DA2B5ED5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6096000" y="5483026"/>
            <a:ext cx="0" cy="8733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04486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40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9537700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id-ID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, addContact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d-ID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                     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Digunakan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mengambil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input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dari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user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 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vvvv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               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vvvvvvvvvvvvvv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...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add-contact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821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41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95377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200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  <a:endParaRPr lang="id-ID" sz="12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2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sz="12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sz="12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2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2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2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12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2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2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2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sz="12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2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2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2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2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2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sz="12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2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endParaRPr lang="id-ID" sz="1200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d-ID" sz="12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...</a:t>
            </a:r>
            <a:endParaRPr lang="en-US" sz="12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add-contact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B0F15F-3982-4064-B1E0-D84D3358B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500" y="2107982"/>
            <a:ext cx="6273800" cy="365971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A339FDC3-558A-4980-AB91-629D8BE4E34B}"/>
              </a:ext>
            </a:extLst>
          </p:cNvPr>
          <p:cNvSpPr/>
          <p:nvPr/>
        </p:nvSpPr>
        <p:spPr>
          <a:xfrm>
            <a:off x="2914650" y="1504950"/>
            <a:ext cx="466725" cy="17145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5C09345-62CD-4755-B05A-231E813BB54D}"/>
              </a:ext>
            </a:extLst>
          </p:cNvPr>
          <p:cNvSpPr/>
          <p:nvPr/>
        </p:nvSpPr>
        <p:spPr>
          <a:xfrm>
            <a:off x="3514725" y="1657349"/>
            <a:ext cx="1066800" cy="238125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C6D8FC7-2FE3-4547-82F3-348A91287849}"/>
              </a:ext>
            </a:extLst>
          </p:cNvPr>
          <p:cNvSpPr/>
          <p:nvPr/>
        </p:nvSpPr>
        <p:spPr>
          <a:xfrm>
            <a:off x="6010275" y="4029166"/>
            <a:ext cx="590550" cy="142784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B90AC65-E076-43D7-A4CA-2B31C55A017D}"/>
              </a:ext>
            </a:extLst>
          </p:cNvPr>
          <p:cNvSpPr/>
          <p:nvPr/>
        </p:nvSpPr>
        <p:spPr>
          <a:xfrm>
            <a:off x="6010275" y="4211000"/>
            <a:ext cx="1009650" cy="142784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11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3714" y="5211068"/>
            <a:ext cx="5424571" cy="7198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d-ID" sz="4500" b="1" dirty="0">
                <a:latin typeface="Inter" panose="02000503000000020004" pitchFamily="2" charset="0"/>
                <a:ea typeface="Inter" panose="02000503000000020004" pitchFamily="2" charset="0"/>
              </a:rPr>
              <a:t>Pertanyaan?</a:t>
            </a:r>
            <a:endParaRPr lang="en-IN" sz="45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42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0FCC9A-807E-4E4C-B3DE-8AEAE978E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Bye Im Out GIF - Bye Im Out Im Gone - Discover &amp; Share GIFs">
            <a:extLst>
              <a:ext uri="{FF2B5EF4-FFF2-40B4-BE49-F238E27FC236}">
                <a16:creationId xmlns:a16="http://schemas.microsoft.com/office/drawing/2014/main" id="{5AB173FC-BA4A-4695-9EF2-99DD8A10095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9128" y="1092199"/>
            <a:ext cx="3753743" cy="3753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02005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43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838200" y="3027759"/>
            <a:ext cx="105156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Menghapus Kontak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9866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44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9537700" cy="3647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id-ID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, addContact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d-ID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...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delete-contact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970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45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9537700" cy="256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id-ID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, addContact, deleteContact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d-ID" sz="1100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  <a:endParaRPr lang="id-ID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sz="1100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d-ID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id-ID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sz="1100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d-ID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...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delete-contact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DB6B02-C0EF-4FC0-A4D4-4EA352BB2AD6}"/>
              </a:ext>
            </a:extLst>
          </p:cNvPr>
          <p:cNvSpPr txBox="1"/>
          <p:nvPr/>
        </p:nvSpPr>
        <p:spPr>
          <a:xfrm>
            <a:off x="5805714" y="1355529"/>
            <a:ext cx="60960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deleteContact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fs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readFileSync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data.json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parse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search through data by looping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findIndex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===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===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splice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stringify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fs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writeFileSync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data.json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66309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46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9537700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id-ID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, addContact, deleteContact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d-ID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deleteContact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deleteContact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d-ID" sz="18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menghapus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Gagal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menghapus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...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delete-contact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747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47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9537700" cy="2508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id-ID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, addContact, deleteContact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d-ID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</a:p>
          <a:p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deleteContact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deleteContact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d-ID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menghapus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Gagal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menghapus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sz="1100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...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delete-contact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6DF052-850D-4BE9-B718-E01464BA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739" y="889843"/>
            <a:ext cx="4753579" cy="29909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AD3A71-E60A-4560-88C1-30E479D513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7291" y="3398222"/>
            <a:ext cx="3923971" cy="292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151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48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838200" y="3027759"/>
            <a:ext cx="105156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Update Kontak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7114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49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update-contact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A3CDCE-5AD8-434F-947C-38C4DCD2B5C6}"/>
              </a:ext>
            </a:extLst>
          </p:cNvPr>
          <p:cNvSpPr txBox="1"/>
          <p:nvPr/>
        </p:nvSpPr>
        <p:spPr>
          <a:xfrm>
            <a:off x="3048000" y="754972"/>
            <a:ext cx="60960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updateContact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fs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readFileSync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data.json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parse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search through data by looping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findIndex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===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===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nama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stringify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fs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writeFileSync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data.json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jsonData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63682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3714" y="2709168"/>
            <a:ext cx="5424571" cy="1439664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N" sz="4500" b="1" dirty="0">
                <a:latin typeface="Inter" panose="02000503000000020004" pitchFamily="2" charset="0"/>
                <a:ea typeface="Inter" panose="02000503000000020004" pitchFamily="2" charset="0"/>
              </a:rPr>
              <a:t>Let’s Begin</a:t>
            </a:r>
          </a:p>
          <a:p>
            <a:pPr marL="0" indent="0" algn="ctr">
              <a:buNone/>
            </a:pPr>
            <a:r>
              <a:rPr lang="en-IN" sz="4500" b="1" dirty="0">
                <a:latin typeface="Inter" panose="02000503000000020004" pitchFamily="2" charset="0"/>
                <a:ea typeface="Inter" panose="02000503000000020004" pitchFamily="2" charset="0"/>
              </a:rPr>
              <a:t> 🚀</a:t>
            </a: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5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ACB1A3-AE9E-41D7-8EB2-494FF842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76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50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9537700" cy="437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id-ID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, addContact, deleteContact, updateContact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d-ID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</a:p>
          <a:p>
            <a:endParaRPr lang="id-ID" sz="1100" b="0" dirty="0">
              <a:solidFill>
                <a:srgbClr val="E5C07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patch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updateContact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updateContact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mengupdate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Gagal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mengupdate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...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update-contact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59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51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82F18-CFDE-43EF-B48D-DCC0BC379C5B}"/>
              </a:ext>
            </a:extLst>
          </p:cNvPr>
          <p:cNvSpPr txBox="1"/>
          <p:nvPr/>
        </p:nvSpPr>
        <p:spPr>
          <a:xfrm>
            <a:off x="850900" y="889843"/>
            <a:ext cx="9537700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'express'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id-ID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, addContact, deleteContact, updateContact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'./utils'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  <a:endParaRPr lang="id-ID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d-ID" dirty="0">
                <a:solidFill>
                  <a:srgbClr val="ABB2BF"/>
                </a:solidFill>
                <a:latin typeface="Consolas" panose="020B0609020204030204" pitchFamily="49" charset="0"/>
              </a:rPr>
              <a:t>...</a:t>
            </a:r>
          </a:p>
          <a:p>
            <a:endParaRPr lang="id-ID" sz="1100" b="0" dirty="0">
              <a:solidFill>
                <a:srgbClr val="E5C07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patch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updateContact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updateContact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mengupdate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Gagal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mengupdate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d-ID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...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55ACCE-154F-42A0-B503-68180820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update-contact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A823EB-5F59-4474-961C-5621F8EA8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5637" y="1446193"/>
            <a:ext cx="4686634" cy="39656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4D170B-F725-4751-B35D-A32743372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0623" y="3501595"/>
            <a:ext cx="3279254" cy="259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563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52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838200" y="3027759"/>
            <a:ext cx="105156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So far....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5655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53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new-path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FF0A7C-828C-4136-8561-2C2198E3BF2B}"/>
              </a:ext>
            </a:extLst>
          </p:cNvPr>
          <p:cNvSpPr txBox="1"/>
          <p:nvPr/>
        </p:nvSpPr>
        <p:spPr>
          <a:xfrm>
            <a:off x="4038600" y="656839"/>
            <a:ext cx="4829629" cy="533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deleteContact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deleteContact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menghapus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Gagal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menghapus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patch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updateContact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updateContact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mengupdate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Gagal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mengupdate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17510081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54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new-path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FF0A7C-828C-4136-8561-2C2198E3BF2B}"/>
              </a:ext>
            </a:extLst>
          </p:cNvPr>
          <p:cNvSpPr txBox="1"/>
          <p:nvPr/>
        </p:nvSpPr>
        <p:spPr>
          <a:xfrm>
            <a:off x="4038600" y="656839"/>
            <a:ext cx="4829629" cy="533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id-ID" sz="1100" dirty="0">
                <a:solidFill>
                  <a:srgbClr val="89CA78"/>
                </a:solidFill>
                <a:latin typeface="Consolas" panose="020B0609020204030204" pitchFamily="49" charset="0"/>
              </a:rPr>
              <a:t>c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ontact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id-ID" sz="1100" dirty="0">
                <a:solidFill>
                  <a:srgbClr val="89CA78"/>
                </a:solidFill>
                <a:latin typeface="Consolas" panose="020B0609020204030204" pitchFamily="49" charset="0"/>
              </a:rPr>
              <a:t>c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ontact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id-ID" sz="1100" dirty="0">
                <a:solidFill>
                  <a:srgbClr val="89CA78"/>
                </a:solidFill>
                <a:latin typeface="Consolas" panose="020B0609020204030204" pitchFamily="49" charset="0"/>
              </a:rPr>
              <a:t>c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ontact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deleteContact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menghapus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Gagal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menghapus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patch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</a:t>
            </a:r>
            <a:r>
              <a:rPr lang="id-ID" sz="1100" dirty="0">
                <a:solidFill>
                  <a:srgbClr val="89CA78"/>
                </a:solidFill>
                <a:latin typeface="Consolas" panose="020B0609020204030204" pitchFamily="49" charset="0"/>
              </a:rPr>
              <a:t>c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ontact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updateContact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mengupdate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Gagal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mengupdate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1249407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314" y="3069084"/>
            <a:ext cx="5424571" cy="7198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d-ID" sz="4500" b="1" dirty="0">
                <a:latin typeface="Inter" panose="02000503000000020004" pitchFamily="2" charset="0"/>
                <a:ea typeface="Inter" panose="02000503000000020004" pitchFamily="2" charset="0"/>
              </a:rPr>
              <a:t>Let’s Break</a:t>
            </a:r>
            <a:endParaRPr lang="en-IN" sz="45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55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0FCC9A-807E-4E4C-B3DE-8AEAE978E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2" name="Picture 4" descr="I Need A Break GIFs | Tenor">
            <a:extLst>
              <a:ext uri="{FF2B5EF4-FFF2-40B4-BE49-F238E27FC236}">
                <a16:creationId xmlns:a16="http://schemas.microsoft.com/office/drawing/2014/main" id="{D24E6CBF-F840-4414-94D7-F1B46AFFA7A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625" y="2080000"/>
            <a:ext cx="3663950" cy="269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0461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56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838200" y="3027759"/>
            <a:ext cx="105156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Menambahkan kontak tapi harus login 🤣</a:t>
            </a:r>
          </a:p>
        </p:txBody>
      </p:sp>
    </p:spTree>
    <p:extLst>
      <p:ext uri="{BB962C8B-B14F-4D97-AF65-F5344CB8AC3E}">
        <p14:creationId xmlns:p14="http://schemas.microsoft.com/office/powerpoint/2010/main" val="31340983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57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authentication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342900" y="3027759"/>
            <a:ext cx="45974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Mari kita melihat bagaimana cara menambahkan kontak dari yang sudah dibuat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43360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58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authentication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342900" y="3027759"/>
            <a:ext cx="45974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Mari kita melihat bagaimana cara menambahkan kontak dari yang sudah dibuat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BDC928-6DD4-437F-986A-907208153092}"/>
              </a:ext>
            </a:extLst>
          </p:cNvPr>
          <p:cNvSpPr txBox="1"/>
          <p:nvPr/>
        </p:nvSpPr>
        <p:spPr>
          <a:xfrm>
            <a:off x="4940300" y="2551837"/>
            <a:ext cx="67183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'/contact'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3386742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59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authentication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342900" y="3027759"/>
            <a:ext cx="45974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Mari kita melihat bagaimana cara menambahkan kontak dari yang sudah dibuat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BDC928-6DD4-437F-986A-907208153092}"/>
              </a:ext>
            </a:extLst>
          </p:cNvPr>
          <p:cNvSpPr txBox="1"/>
          <p:nvPr/>
        </p:nvSpPr>
        <p:spPr>
          <a:xfrm>
            <a:off x="4940300" y="2551837"/>
            <a:ext cx="67183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'/contact'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Butuh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penjagaan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d-ID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penggunaan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544947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65C36-9174-43DD-88D4-4362A747F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>
                <a:latin typeface="Inter" panose="02000503000000020004" pitchFamily="2" charset="0"/>
                <a:ea typeface="Inter" panose="02000503000000020004" pitchFamily="2" charset="0"/>
              </a:rPr>
              <a:t>Topics for Today</a:t>
            </a:r>
            <a:endParaRPr lang="en-US" sz="40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000E7-3BFB-4034-93CF-AD4064973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2525712"/>
          </a:xfrm>
        </p:spPr>
        <p:txBody>
          <a:bodyPr/>
          <a:lstStyle/>
          <a:p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Pengenalan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dan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Pembuatan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API pada HTTP</a:t>
            </a:r>
          </a:p>
          <a:p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Studi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kasus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management </a:t>
            </a:r>
            <a:r>
              <a:rPr lang="id-ID" dirty="0">
                <a:latin typeface="Inter" panose="02000503000000020004" pitchFamily="2" charset="0"/>
                <a:ea typeface="Inter" panose="02000503000000020004" pitchFamily="2" charset="0"/>
              </a:rPr>
              <a:t>Orang</a:t>
            </a:r>
          </a:p>
          <a:p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Mengamankan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API</a:t>
            </a:r>
          </a:p>
          <a:p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Dokumentasi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API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88B519-AD34-4138-8673-551094B48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4ACCB4-8EF2-457E-8E08-CB6E45114F6B}"/>
              </a:ext>
            </a:extLst>
          </p:cNvPr>
          <p:cNvSpPr txBox="1"/>
          <p:nvPr/>
        </p:nvSpPr>
        <p:spPr>
          <a:xfrm>
            <a:off x="838200" y="53898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Sesi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Pertanyaan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akan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dibuka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setiap</a:t>
            </a:r>
            <a:r>
              <a:rPr lang="en-IN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dirty="0" err="1">
                <a:latin typeface="Inter" panose="02000503000000020004" pitchFamily="2" charset="0"/>
                <a:ea typeface="Inter" panose="02000503000000020004" pitchFamily="2" charset="0"/>
              </a:rPr>
              <a:t>topik</a:t>
            </a:r>
            <a:endParaRPr lang="en-IN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3AF9C-A992-4262-9F45-A089A7638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748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60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3708400" y="1148159"/>
            <a:ext cx="45974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Apa itu Login</a:t>
            </a:r>
          </a:p>
          <a:p>
            <a:r>
              <a:rPr lang="id-ID" sz="26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Untuk apa?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1D2C179-9CC1-42D1-A404-E96007E2D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281" y="1366441"/>
            <a:ext cx="8707438" cy="5814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0804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61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441F66-098F-4005-9FBD-CE239E078D16}"/>
              </a:ext>
            </a:extLst>
          </p:cNvPr>
          <p:cNvSpPr/>
          <p:nvPr/>
        </p:nvSpPr>
        <p:spPr>
          <a:xfrm>
            <a:off x="7810500" y="1066800"/>
            <a:ext cx="2171700" cy="472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/>
              <a:t>Server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28ED19B-7F57-4416-A7E8-92CD0B4220BD}"/>
              </a:ext>
            </a:extLst>
          </p:cNvPr>
          <p:cNvSpPr/>
          <p:nvPr/>
        </p:nvSpPr>
        <p:spPr>
          <a:xfrm>
            <a:off x="2273300" y="1066800"/>
            <a:ext cx="2171700" cy="472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/>
              <a:t>User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9D8BEC-546C-493E-B1CF-E54D0F345FAF}"/>
              </a:ext>
            </a:extLst>
          </p:cNvPr>
          <p:cNvCxnSpPr>
            <a:cxnSpLocks/>
          </p:cNvCxnSpPr>
          <p:nvPr/>
        </p:nvCxnSpPr>
        <p:spPr>
          <a:xfrm>
            <a:off x="4445000" y="2190462"/>
            <a:ext cx="33655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ABCFEF7-D8AD-4FEA-978B-964BE9D1F1F6}"/>
              </a:ext>
            </a:extLst>
          </p:cNvPr>
          <p:cNvSpPr txBox="1"/>
          <p:nvPr/>
        </p:nvSpPr>
        <p:spPr>
          <a:xfrm>
            <a:off x="4820898" y="1491059"/>
            <a:ext cx="23663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1. Login dengan</a:t>
            </a:r>
          </a:p>
          <a:p>
            <a:r>
              <a:rPr lang="id-ID" dirty="0">
                <a:solidFill>
                  <a:schemeClr val="bg1"/>
                </a:solidFill>
              </a:rPr>
              <a:t>Email dan password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111B229-1015-4C37-B9D9-93CFF66D481A}"/>
              </a:ext>
            </a:extLst>
          </p:cNvPr>
          <p:cNvCxnSpPr>
            <a:cxnSpLocks/>
          </p:cNvCxnSpPr>
          <p:nvPr/>
        </p:nvCxnSpPr>
        <p:spPr>
          <a:xfrm flipH="1">
            <a:off x="4445000" y="3264882"/>
            <a:ext cx="33655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A7E2D26-A5AB-4780-BE95-F1DC49C0E0A6}"/>
              </a:ext>
            </a:extLst>
          </p:cNvPr>
          <p:cNvSpPr txBox="1"/>
          <p:nvPr/>
        </p:nvSpPr>
        <p:spPr>
          <a:xfrm>
            <a:off x="4820898" y="2261732"/>
            <a:ext cx="26137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2. Server Memberikan</a:t>
            </a:r>
          </a:p>
          <a:p>
            <a:r>
              <a:rPr lang="id-ID" dirty="0">
                <a:solidFill>
                  <a:schemeClr val="bg1"/>
                </a:solidFill>
              </a:rPr>
              <a:t>Kode Unik yang bisa digunakan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90EF9C3-C1F3-404B-926C-E55D923A0163}"/>
              </a:ext>
            </a:extLst>
          </p:cNvPr>
          <p:cNvCxnSpPr>
            <a:cxnSpLocks/>
          </p:cNvCxnSpPr>
          <p:nvPr/>
        </p:nvCxnSpPr>
        <p:spPr>
          <a:xfrm>
            <a:off x="4445000" y="4314676"/>
            <a:ext cx="33655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11911A6-8792-4194-9108-201865E1596E}"/>
              </a:ext>
            </a:extLst>
          </p:cNvPr>
          <p:cNvSpPr txBox="1"/>
          <p:nvPr/>
        </p:nvSpPr>
        <p:spPr>
          <a:xfrm>
            <a:off x="4820899" y="3391346"/>
            <a:ext cx="27529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3. Daftar Kontak baru</a:t>
            </a:r>
          </a:p>
          <a:p>
            <a:r>
              <a:rPr lang="id-ID" dirty="0">
                <a:solidFill>
                  <a:schemeClr val="bg1"/>
                </a:solidFill>
              </a:rPr>
              <a:t>Dengan membawa kode unik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4244C68-2DF2-4EB3-AAA2-94B995C20A33}"/>
              </a:ext>
            </a:extLst>
          </p:cNvPr>
          <p:cNvCxnSpPr>
            <a:cxnSpLocks/>
          </p:cNvCxnSpPr>
          <p:nvPr/>
        </p:nvCxnSpPr>
        <p:spPr>
          <a:xfrm flipH="1">
            <a:off x="4413250" y="5123243"/>
            <a:ext cx="33655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D00779C-FE05-485E-9CCC-864E974BDA63}"/>
              </a:ext>
            </a:extLst>
          </p:cNvPr>
          <p:cNvSpPr txBox="1"/>
          <p:nvPr/>
        </p:nvSpPr>
        <p:spPr>
          <a:xfrm>
            <a:off x="4789148" y="4458859"/>
            <a:ext cx="2613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3. Permintaan User Diterima / Digagalkan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648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62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authentication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342900" y="3027759"/>
            <a:ext cx="45974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Butuh Kode unik yang diberikan oleh server sebagai penjagaan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BDC928-6DD4-437F-986A-907208153092}"/>
              </a:ext>
            </a:extLst>
          </p:cNvPr>
          <p:cNvSpPr txBox="1"/>
          <p:nvPr/>
        </p:nvSpPr>
        <p:spPr>
          <a:xfrm>
            <a:off x="4940300" y="2551837"/>
            <a:ext cx="67183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'/contact'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Butuh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penjagaan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d-ID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penggunaan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1320896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63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authentication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342900" y="3027759"/>
            <a:ext cx="45974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4000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Butuh Kode unik yang diberikan oleh server sebagai penjagaan</a:t>
            </a:r>
            <a:endParaRPr lang="en-US" sz="4000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BDC928-6DD4-437F-986A-907208153092}"/>
              </a:ext>
            </a:extLst>
          </p:cNvPr>
          <p:cNvSpPr txBox="1"/>
          <p:nvPr/>
        </p:nvSpPr>
        <p:spPr>
          <a:xfrm>
            <a:off x="4940300" y="1706582"/>
            <a:ext cx="67183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serverKeyWord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apa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hayoo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'/contact'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Butuh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penjagaan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login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userKeyWord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keyWord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userKeyWord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!==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serverKeyWord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'Anda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tidak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diperbolehkan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menggunakan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API 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ini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  const name = </a:t>
            </a:r>
            <a:r>
              <a:rPr lang="en-US" b="0" i="1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.body.name</a:t>
            </a:r>
          </a:p>
          <a:p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  const </a:t>
            </a:r>
            <a:r>
              <a:rPr lang="en-US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i="1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.body.phoneNumber</a:t>
            </a:r>
            <a:endParaRPr lang="en-US" b="0" dirty="0">
              <a:solidFill>
                <a:schemeClr val="bg2">
                  <a:lumMod val="25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(name, </a:t>
            </a:r>
            <a:r>
              <a:rPr lang="en-US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  return </a:t>
            </a:r>
            <a:r>
              <a:rPr lang="en-US" b="0" i="1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.send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')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630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64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d-ID" dirty="0"/>
              <a:t>Git tag: authentication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BDC928-6DD4-437F-986A-907208153092}"/>
              </a:ext>
            </a:extLst>
          </p:cNvPr>
          <p:cNvSpPr txBox="1"/>
          <p:nvPr/>
        </p:nvSpPr>
        <p:spPr>
          <a:xfrm>
            <a:off x="2622550" y="430797"/>
            <a:ext cx="9213850" cy="58939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serverKeyWord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apa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hayoo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'/contact'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Butuh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penjagaan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login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userKeyWord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keyWord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userKeyWord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!==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serverKeyWord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'Anda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tidak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diperbolehkan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menggunakan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API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ini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  const name = </a:t>
            </a:r>
            <a:r>
              <a:rPr lang="en-US" sz="1100" b="0" i="1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.body.name</a:t>
            </a:r>
          </a:p>
          <a:p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  const </a:t>
            </a:r>
            <a:r>
              <a:rPr lang="en-US" sz="1100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i="1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.body.phoneNumber</a:t>
            </a:r>
            <a:endParaRPr lang="en-US" sz="1100" b="0" dirty="0">
              <a:solidFill>
                <a:schemeClr val="bg2">
                  <a:lumMod val="25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(name, </a:t>
            </a:r>
            <a:r>
              <a:rPr lang="en-US" sz="1100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  return </a:t>
            </a:r>
            <a:r>
              <a:rPr lang="en-US" sz="1100" b="0" i="1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.send</a:t>
            </a:r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sz="1100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menambahkan</a:t>
            </a:r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chemeClr val="bg2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')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  <a:endParaRPr lang="id-ID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id-ID" sz="1100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'/login'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email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password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contoh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pengecekkan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email dan password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Lebih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aman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disimpan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di database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serta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password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yang di encrypt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dgn</a:t>
            </a:r>
            <a:r>
              <a:rPr lang="en-US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bcrypt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===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kaenova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kerjago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serverKeyWord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"Anda salah password"</a:t>
            </a:r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451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65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74EE-32BB-46CA-8D02-90ACFAA8D490}"/>
              </a:ext>
            </a:extLst>
          </p:cNvPr>
          <p:cNvSpPr txBox="1">
            <a:spLocks/>
          </p:cNvSpPr>
          <p:nvPr/>
        </p:nvSpPr>
        <p:spPr>
          <a:xfrm>
            <a:off x="3454400" y="2396430"/>
            <a:ext cx="5283200" cy="8024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14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Dengan konsep yang sama,</a:t>
            </a:r>
          </a:p>
          <a:p>
            <a:r>
              <a:rPr lang="id-ID" sz="14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Gunakan penjagaan menggunakan JWT untuk membuat kode unik dan memverifikasi kode tersebut</a:t>
            </a:r>
            <a:endParaRPr lang="en-US" sz="1400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24CD02-732B-455E-B83E-7E4D78BA36C4}"/>
              </a:ext>
            </a:extLst>
          </p:cNvPr>
          <p:cNvSpPr txBox="1"/>
          <p:nvPr/>
        </p:nvSpPr>
        <p:spPr>
          <a:xfrm>
            <a:off x="3186545" y="3449662"/>
            <a:ext cx="6040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b="1" dirty="0">
                <a:solidFill>
                  <a:schemeClr val="bg1"/>
                </a:solidFill>
              </a:rPr>
              <a:t>https://github.com/kaenova/teach-basic-api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60A591-C954-42B1-AA4F-0B91CCD0FF7E}"/>
              </a:ext>
            </a:extLst>
          </p:cNvPr>
          <p:cNvSpPr txBox="1"/>
          <p:nvPr/>
        </p:nvSpPr>
        <p:spPr>
          <a:xfrm>
            <a:off x="1914220" y="4100522"/>
            <a:ext cx="83635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500" dirty="0">
                <a:solidFill>
                  <a:schemeClr val="bg1"/>
                </a:solidFill>
                <a:latin typeface="MesloLGSDZ NF" panose="020B0609030804020204" pitchFamily="49" charset="0"/>
                <a:ea typeface="MesloLGSDZ NF" panose="020B0609030804020204" pitchFamily="49" charset="0"/>
                <a:cs typeface="MesloLGSDZ NF" panose="020B0609030804020204" pitchFamily="49" charset="0"/>
              </a:rPr>
              <a:t>git clone </a:t>
            </a:r>
            <a:r>
              <a:rPr lang="id-ID" sz="1500" dirty="0">
                <a:solidFill>
                  <a:schemeClr val="bg1"/>
                </a:solidFill>
                <a:latin typeface="MesloLGSDZ NF" panose="020B0609030804020204" pitchFamily="49" charset="0"/>
                <a:ea typeface="MesloLGSDZ NF" panose="020B0609030804020204" pitchFamily="49" charset="0"/>
                <a:cs typeface="MesloLGSDZ NF" panose="020B060903080402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https://github.com/kaenova/teach-basic-api.git</a:t>
            </a:r>
            <a:endParaRPr lang="id-ID" sz="1500" dirty="0">
              <a:solidFill>
                <a:schemeClr val="bg1"/>
              </a:solidFill>
              <a:latin typeface="MesloLGSDZ NF" panose="020B0609030804020204" pitchFamily="49" charset="0"/>
              <a:ea typeface="MesloLGSDZ NF" panose="020B0609030804020204" pitchFamily="49" charset="0"/>
              <a:cs typeface="MesloLGSDZ NF" panose="020B0609030804020204" pitchFamily="49" charset="0"/>
            </a:endParaRPr>
          </a:p>
          <a:p>
            <a:pPr algn="ctr"/>
            <a:r>
              <a:rPr lang="id-ID" sz="1500" dirty="0">
                <a:solidFill>
                  <a:schemeClr val="bg1"/>
                </a:solidFill>
                <a:latin typeface="MesloLGSDZ NF" panose="020B0609030804020204" pitchFamily="49" charset="0"/>
                <a:ea typeface="MesloLGSDZ NF" panose="020B0609030804020204" pitchFamily="49" charset="0"/>
                <a:cs typeface="MesloLGSDZ NF" panose="020B0609030804020204" pitchFamily="49" charset="0"/>
              </a:rPr>
              <a:t>git checkout authentication-jwt</a:t>
            </a:r>
            <a:endParaRPr lang="en-US" sz="1500" dirty="0">
              <a:solidFill>
                <a:schemeClr val="bg1"/>
              </a:solidFill>
              <a:latin typeface="MesloLGSDZ NF" panose="020B0609030804020204" pitchFamily="49" charset="0"/>
              <a:ea typeface="MesloLGSDZ NF" panose="020B0609030804020204" pitchFamily="49" charset="0"/>
              <a:cs typeface="MesloLGSDZ NF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02658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3714" y="2436118"/>
            <a:ext cx="5424571" cy="143966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d-ID" sz="4500" b="1" dirty="0">
                <a:latin typeface="Inter" panose="02000503000000020004" pitchFamily="2" charset="0"/>
                <a:ea typeface="Inter" panose="02000503000000020004" pitchFamily="2" charset="0"/>
              </a:rPr>
              <a:t>Pertanyaan?</a:t>
            </a:r>
            <a:endParaRPr lang="en-IN" sz="45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66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0FCC9A-807E-4E4C-B3DE-8AEAE978E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4" name="Picture 6" descr="Pin on minions">
            <a:extLst>
              <a:ext uri="{FF2B5EF4-FFF2-40B4-BE49-F238E27FC236}">
                <a16:creationId xmlns:a16="http://schemas.microsoft.com/office/drawing/2014/main" id="{6787F5F7-F01A-440B-9C33-CF7673F073C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0" y="3276600"/>
            <a:ext cx="2095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9912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0A4FB4A-6BF9-45DE-8316-0F376024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D</a:t>
            </a:r>
            <a:r>
              <a:rPr lang="id-ID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ocument Your HTTP API!</a:t>
            </a:r>
            <a:endParaRPr lang="en-IN" b="1" dirty="0">
              <a:solidFill>
                <a:schemeClr val="bg1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F7A906-5033-4620-A9B2-F55F31566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67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3CDF0-7B96-499B-B1CF-7534ACA01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2870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68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24CD02-732B-455E-B83E-7E4D78BA36C4}"/>
              </a:ext>
            </a:extLst>
          </p:cNvPr>
          <p:cNvSpPr txBox="1"/>
          <p:nvPr/>
        </p:nvSpPr>
        <p:spPr>
          <a:xfrm>
            <a:off x="367144" y="350862"/>
            <a:ext cx="6719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000" b="1" dirty="0">
                <a:solidFill>
                  <a:schemeClr val="bg1"/>
                </a:solidFill>
              </a:rPr>
              <a:t>Kita akan gunakan Postman dari kode yang dibuat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AF9561-946D-43DF-A734-12D95D56764A}"/>
              </a:ext>
            </a:extLst>
          </p:cNvPr>
          <p:cNvSpPr txBox="1"/>
          <p:nvPr/>
        </p:nvSpPr>
        <p:spPr>
          <a:xfrm>
            <a:off x="678871" y="1042997"/>
            <a:ext cx="6096000" cy="5678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'Hello World!'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'/contact'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getContact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'/contact'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i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Butuh penjagaan login</a:t>
            </a:r>
            <a:endParaRPr lang="en-US" sz="1100" b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userKeyWord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keyWord</a:t>
            </a:r>
            <a:endParaRPr lang="en-US" sz="1100" b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jwt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verify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userKeyWord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serverSecret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'Anda tidak diperbolehkan menggunakan API ini'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1100" b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sz="1100" b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addContact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'Berhasil menambahkan kontak'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'/contact'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endParaRPr lang="en-US" sz="1100" b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deleteContact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'Berhasil menghapus kontak'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"Gagal menghapus kontak"</a:t>
            </a:r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819A7D-933F-43F8-8781-B6FB78A9D3A5}"/>
              </a:ext>
            </a:extLst>
          </p:cNvPr>
          <p:cNvSpPr txBox="1"/>
          <p:nvPr/>
        </p:nvSpPr>
        <p:spPr>
          <a:xfrm>
            <a:off x="6248400" y="1222253"/>
            <a:ext cx="6096000" cy="4662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patch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'/contact'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id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name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phoneNumber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updateContact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phoneNumber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Berhasil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mengupdate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Gagal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mengupdate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kontak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'/login'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express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(), (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i="1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email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req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password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Sebagai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contoh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pengecekkan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email dan password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Lebih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aman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disimpan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di database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serta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password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yang di encrypt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dgn</a:t>
            </a:r>
            <a:r>
              <a:rPr lang="en-US" sz="1100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bcrypt</a:t>
            </a:r>
            <a:endParaRPr lang="en-US" sz="1100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===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kaenova@bangkit.academy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password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2BBAC5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kerjago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jwt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sign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sz="1100" b="0" dirty="0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email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}, </a:t>
            </a: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serverSecret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i="1" dirty="0" err="1">
                <a:solidFill>
                  <a:srgbClr val="EF596F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send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"Anda salah password"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US" sz="1100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listen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`Example app listening on http://localhost: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sz="1100" b="0" dirty="0">
                <a:solidFill>
                  <a:srgbClr val="E5C07B"/>
                </a:solidFill>
                <a:effectLst/>
                <a:latin typeface="Consolas" panose="020B0609020204030204" pitchFamily="49" charset="0"/>
              </a:rPr>
              <a:t>port</a:t>
            </a:r>
            <a:r>
              <a:rPr lang="en-US" sz="1100" b="0" dirty="0">
                <a:solidFill>
                  <a:srgbClr val="D55FDE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100" b="0" dirty="0">
                <a:solidFill>
                  <a:srgbClr val="89CA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159183384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69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24CD02-732B-455E-B83E-7E4D78BA36C4}"/>
              </a:ext>
            </a:extLst>
          </p:cNvPr>
          <p:cNvSpPr txBox="1"/>
          <p:nvPr/>
        </p:nvSpPr>
        <p:spPr>
          <a:xfrm>
            <a:off x="3186545" y="2505045"/>
            <a:ext cx="6040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b="1" dirty="0">
                <a:solidFill>
                  <a:schemeClr val="bg1"/>
                </a:solidFill>
              </a:rPr>
              <a:t>Live Demo using Postman!</a:t>
            </a:r>
            <a:endParaRPr lang="en-US" sz="2000" b="1" dirty="0">
              <a:solidFill>
                <a:schemeClr val="bg1"/>
              </a:solidFill>
            </a:endParaRPr>
          </a:p>
        </p:txBody>
      </p:sp>
      <p:pic>
        <p:nvPicPr>
          <p:cNvPr id="8194" name="Picture 2" descr="Postman Logo PNG Vector (SVG) Free Download">
            <a:extLst>
              <a:ext uri="{FF2B5EF4-FFF2-40B4-BE49-F238E27FC236}">
                <a16:creationId xmlns:a16="http://schemas.microsoft.com/office/drawing/2014/main" id="{26A0522A-E116-4F51-BA06-08C1D1573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3694" y="3111500"/>
            <a:ext cx="1344612" cy="1344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8598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0A4FB4A-6BF9-45DE-8316-0F3760247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IN" b="1" dirty="0" err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Pengenalan</a:t>
            </a:r>
            <a:r>
              <a:rPr lang="en-IN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 dan </a:t>
            </a:r>
            <a:r>
              <a:rPr lang="en-IN" b="1" dirty="0" err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Pembuatan</a:t>
            </a:r>
            <a:br>
              <a:rPr lang="en-IN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</a:br>
            <a:r>
              <a:rPr lang="en-IN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API </a:t>
            </a:r>
            <a:r>
              <a:rPr lang="en-IN" b="1" dirty="0" err="1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menggunakan</a:t>
            </a:r>
            <a:r>
              <a:rPr lang="en-IN" b="1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</a:rPr>
              <a:t> HTTP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F7A906-5033-4620-A9B2-F55F31566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05492A-4C62-4763-ACEB-4AAF81A2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3242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048254F-95AA-466F-A909-9E9D40D4F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821434"/>
            <a:ext cx="3760870" cy="1215132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id-ID" sz="4500" b="1" dirty="0">
                <a:latin typeface="Inter" panose="02000503000000020004" pitchFamily="2" charset="0"/>
                <a:ea typeface="Inter" panose="02000503000000020004" pitchFamily="2" charset="0"/>
              </a:rPr>
              <a:t>QnA</a:t>
            </a:r>
          </a:p>
          <a:p>
            <a:pPr marL="0" indent="0" algn="ctr">
              <a:buNone/>
            </a:pPr>
            <a:r>
              <a:rPr lang="id-ID" sz="4500" b="1" dirty="0">
                <a:latin typeface="Inter" panose="02000503000000020004" pitchFamily="2" charset="0"/>
                <a:ea typeface="Inter" panose="02000503000000020004" pitchFamily="2" charset="0"/>
              </a:rPr>
              <a:t>Session!</a:t>
            </a:r>
            <a:endParaRPr lang="en-IN" sz="45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7B0AF6-589C-4C58-B1C3-9469966D8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70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0FCC9A-807E-4E4C-B3DE-8AEAE978E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Almost-there GIFs - Get the best GIF on GIPHY">
            <a:extLst>
              <a:ext uri="{FF2B5EF4-FFF2-40B4-BE49-F238E27FC236}">
                <a16:creationId xmlns:a16="http://schemas.microsoft.com/office/drawing/2014/main" id="{875BB1A1-396E-4BA9-800F-F54CC8084FF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2143125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92259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398B3E-DE67-4621-87F2-79E46CC05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71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C0BFB2-3D88-4373-8843-F961D66BC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5D94A51A-D89D-4A1E-90BD-E3B9A7986692}"/>
              </a:ext>
            </a:extLst>
          </p:cNvPr>
          <p:cNvSpPr txBox="1">
            <a:spLocks/>
          </p:cNvSpPr>
          <p:nvPr/>
        </p:nvSpPr>
        <p:spPr>
          <a:xfrm>
            <a:off x="3383714" y="1968381"/>
            <a:ext cx="5424571" cy="12151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4500" b="1" dirty="0">
                <a:latin typeface="Inter" panose="02000503000000020004" pitchFamily="2" charset="0"/>
                <a:ea typeface="Inter" panose="02000503000000020004" pitchFamily="2" charset="0"/>
              </a:rPr>
              <a:t>That’s It</a:t>
            </a:r>
          </a:p>
          <a:p>
            <a:r>
              <a:rPr lang="id-ID" sz="4500" b="1" dirty="0">
                <a:latin typeface="Inter" panose="02000503000000020004" pitchFamily="2" charset="0"/>
                <a:ea typeface="Inter" panose="02000503000000020004" pitchFamily="2" charset="0"/>
              </a:rPr>
              <a:t>Thank You! 👋</a:t>
            </a:r>
            <a:endParaRPr lang="en-IN" sz="4500" b="1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FEA5B-9CA8-444B-825B-81EB201F73E3}"/>
              </a:ext>
            </a:extLst>
          </p:cNvPr>
          <p:cNvSpPr txBox="1"/>
          <p:nvPr/>
        </p:nvSpPr>
        <p:spPr>
          <a:xfrm>
            <a:off x="520700" y="52152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>
                <a:latin typeface="Inter" panose="02000503000000020004" pitchFamily="2" charset="0"/>
                <a:ea typeface="Inter" panose="02000503000000020004" pitchFamily="2" charset="0"/>
              </a:rPr>
              <a:t>Connect with me!</a:t>
            </a:r>
          </a:p>
          <a:p>
            <a:pPr marL="0" indent="0">
              <a:buNone/>
            </a:pPr>
            <a:r>
              <a:rPr lang="en-US" sz="1800" b="1" dirty="0" err="1">
                <a:latin typeface="Inter" panose="02000503000000020004" pitchFamily="2" charset="0"/>
                <a:ea typeface="Inter" panose="02000503000000020004" pitchFamily="2" charset="0"/>
              </a:rPr>
              <a:t>Github</a:t>
            </a:r>
            <a:r>
              <a:rPr lang="en-US" sz="1800" dirty="0">
                <a:latin typeface="Inter" panose="02000503000000020004" pitchFamily="2" charset="0"/>
                <a:ea typeface="Inter" panose="02000503000000020004" pitchFamily="2" charset="0"/>
              </a:rPr>
              <a:t>: </a:t>
            </a:r>
            <a:r>
              <a:rPr lang="en-US" sz="1800" dirty="0">
                <a:latin typeface="Inter" panose="02000503000000020004" pitchFamily="2" charset="0"/>
                <a:ea typeface="Inter" panose="02000503000000020004" pitchFamily="2" charset="0"/>
                <a:hlinkClick r:id="rId3"/>
              </a:rPr>
              <a:t>https://github.com/kaenova</a:t>
            </a:r>
            <a:r>
              <a:rPr lang="en-US" sz="1800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</a:p>
          <a:p>
            <a:pPr marL="0" indent="0">
              <a:buNone/>
            </a:pPr>
            <a:r>
              <a:rPr lang="en-US" sz="1800" b="1" dirty="0">
                <a:latin typeface="Inter" panose="02000503000000020004" pitchFamily="2" charset="0"/>
                <a:ea typeface="Inter" panose="02000503000000020004" pitchFamily="2" charset="0"/>
              </a:rPr>
              <a:t>LinkedIn</a:t>
            </a:r>
            <a:r>
              <a:rPr lang="en-US" sz="1800" dirty="0">
                <a:latin typeface="Inter" panose="02000503000000020004" pitchFamily="2" charset="0"/>
                <a:ea typeface="Inter" panose="02000503000000020004" pitchFamily="2" charset="0"/>
              </a:rPr>
              <a:t>: </a:t>
            </a:r>
            <a:r>
              <a:rPr lang="en-US" sz="1800" dirty="0">
                <a:latin typeface="Inter" panose="02000503000000020004" pitchFamily="2" charset="0"/>
                <a:ea typeface="Inter" panose="02000503000000020004" pitchFamily="2" charset="0"/>
                <a:hlinkClick r:id="rId4"/>
              </a:rPr>
              <a:t>https://www.linkedin.com/in/kaenova/</a:t>
            </a:r>
            <a:endParaRPr lang="en-US" sz="18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CB8093-D644-49A0-A59E-287B89126E08}"/>
              </a:ext>
            </a:extLst>
          </p:cNvPr>
          <p:cNvSpPr txBox="1"/>
          <p:nvPr/>
        </p:nvSpPr>
        <p:spPr>
          <a:xfrm>
            <a:off x="3048000" y="379894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sz="1800" dirty="0">
                <a:latin typeface="Inter" panose="02000503000000020004" pitchFamily="2" charset="0"/>
                <a:ea typeface="Inter" panose="02000503000000020004" pitchFamily="2" charset="0"/>
              </a:rPr>
              <a:t>Feedback are welcomed!</a:t>
            </a:r>
            <a:endParaRPr lang="en-IN" sz="18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737DD4-400B-4A4A-B920-2030E7F7AFFA}"/>
              </a:ext>
            </a:extLst>
          </p:cNvPr>
          <p:cNvSpPr txBox="1"/>
          <p:nvPr/>
        </p:nvSpPr>
        <p:spPr>
          <a:xfrm>
            <a:off x="3048000" y="42138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https://bit.ly/kae-mentor-feedback</a:t>
            </a:r>
          </a:p>
        </p:txBody>
      </p:sp>
    </p:spTree>
    <p:extLst>
      <p:ext uri="{BB962C8B-B14F-4D97-AF65-F5344CB8AC3E}">
        <p14:creationId xmlns:p14="http://schemas.microsoft.com/office/powerpoint/2010/main" val="243196540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66935-190D-4410-A962-1A33C4747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72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8CB4C-4A47-4757-8DA7-7D183959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99269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F7A906-5033-4620-A9B2-F55F31566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73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798073-5537-4985-A963-D72FCBC36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27632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398B3E-DE67-4621-87F2-79E46CC05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74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C0BFB2-3D88-4373-8843-F961D66BC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91843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CB3D6A1C-395B-4E6C-9B61-4B50A56F7C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E83D75A-0737-45A2-990F-A661C62F3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75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9B13E231-F7DA-4C87-99B2-E620537D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26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8B27A-B957-48BB-BAD4-EEF3CF775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1701"/>
            <a:ext cx="10515600" cy="1409700"/>
          </a:xfrm>
        </p:spPr>
        <p:txBody>
          <a:bodyPr/>
          <a:lstStyle/>
          <a:p>
            <a:pPr marL="0" indent="0">
              <a:buNone/>
            </a:pPr>
            <a:r>
              <a:rPr lang="en-ID" dirty="0"/>
              <a:t>API - </a:t>
            </a:r>
            <a:r>
              <a:rPr lang="en-ID" b="1" dirty="0"/>
              <a:t>Application Programming Interface</a:t>
            </a:r>
          </a:p>
          <a:p>
            <a:pPr marL="0" indent="0">
              <a:buNone/>
            </a:pPr>
            <a:r>
              <a:rPr lang="id-ID" dirty="0"/>
              <a:t>Istilah</a:t>
            </a:r>
            <a:r>
              <a:rPr lang="en-US" dirty="0"/>
              <a:t> </a:t>
            </a:r>
            <a:r>
              <a:rPr lang="en-US" dirty="0" err="1"/>
              <a:t>dimana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suatu </a:t>
            </a:r>
            <a:r>
              <a:rPr lang="en-US" dirty="0" err="1"/>
              <a:t>aplikasi</a:t>
            </a:r>
            <a:r>
              <a:rPr lang="en-US" dirty="0"/>
              <a:t> yang </a:t>
            </a:r>
            <a:r>
              <a:rPr lang="en-US" dirty="0" err="1"/>
              <a:t>diprogram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E83D75A-0737-45A2-990F-A661C62F3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8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8A419EA-4762-4585-BFBA-AE68DA8950CD}"/>
              </a:ext>
            </a:extLst>
          </p:cNvPr>
          <p:cNvSpPr txBox="1">
            <a:spLocks/>
          </p:cNvSpPr>
          <p:nvPr/>
        </p:nvSpPr>
        <p:spPr>
          <a:xfrm>
            <a:off x="838200" y="3892550"/>
            <a:ext cx="10515600" cy="1409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D" dirty="0"/>
              <a:t>HTTP - </a:t>
            </a:r>
            <a:r>
              <a:rPr lang="en-ID" b="1" dirty="0"/>
              <a:t>Hypertext Transfer Protocol (HTTP)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Protokol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transfer data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text (</a:t>
            </a:r>
            <a:r>
              <a:rPr lang="en-US" dirty="0" err="1"/>
              <a:t>HyperText</a:t>
            </a:r>
            <a:r>
              <a:rPr lang="en-US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6EF15C-1044-4244-9B64-423A3A73110E}"/>
              </a:ext>
            </a:extLst>
          </p:cNvPr>
          <p:cNvSpPr txBox="1"/>
          <p:nvPr/>
        </p:nvSpPr>
        <p:spPr>
          <a:xfrm>
            <a:off x="838200" y="146212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sz="1800" b="1" dirty="0" err="1">
                <a:latin typeface="Inter" panose="02000503000000020004" pitchFamily="2" charset="0"/>
                <a:ea typeface="Inter" panose="02000503000000020004" pitchFamily="2" charset="0"/>
              </a:rPr>
              <a:t>Beberapa</a:t>
            </a:r>
            <a:r>
              <a:rPr lang="en-IN" sz="1800" b="1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sz="1800" b="1" dirty="0" err="1">
                <a:latin typeface="Inter" panose="02000503000000020004" pitchFamily="2" charset="0"/>
                <a:ea typeface="Inter" panose="02000503000000020004" pitchFamily="2" charset="0"/>
              </a:rPr>
              <a:t>Istilah</a:t>
            </a:r>
            <a:r>
              <a:rPr lang="en-IN" sz="1800" b="1" dirty="0">
                <a:latin typeface="Inter" panose="02000503000000020004" pitchFamily="2" charset="0"/>
                <a:ea typeface="Inter" panose="02000503000000020004" pitchFamily="2" charset="0"/>
              </a:rPr>
              <a:t> </a:t>
            </a:r>
            <a:r>
              <a:rPr lang="en-IN" sz="1800" b="1" dirty="0" err="1">
                <a:latin typeface="Inter" panose="02000503000000020004" pitchFamily="2" charset="0"/>
                <a:ea typeface="Inter" panose="02000503000000020004" pitchFamily="2" charset="0"/>
              </a:rPr>
              <a:t>Penting</a:t>
            </a:r>
            <a:r>
              <a:rPr lang="en-IN" sz="1800" b="1" dirty="0">
                <a:latin typeface="Inter" panose="02000503000000020004" pitchFamily="2" charset="0"/>
                <a:ea typeface="Inter" panose="02000503000000020004" pitchFamily="2" charset="0"/>
              </a:rPr>
              <a:t>!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7FF68-FC5E-4A1C-93C3-D06600C0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82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E83D75A-0737-45A2-990F-A661C62F3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3F1BD-AC54-4530-8EF1-D45CBAEB6874}" type="slidenum">
              <a:rPr lang="en-US" smtClean="0"/>
              <a:t>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9FC2C6-1934-430F-A892-9FC364815543}"/>
              </a:ext>
            </a:extLst>
          </p:cNvPr>
          <p:cNvSpPr txBox="1"/>
          <p:nvPr/>
        </p:nvSpPr>
        <p:spPr>
          <a:xfrm>
            <a:off x="3048000" y="79443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ID" b="1" dirty="0"/>
              <a:t>Ada </a:t>
            </a:r>
            <a:r>
              <a:rPr lang="en-ID" b="1" dirty="0" err="1"/>
              <a:t>banyak</a:t>
            </a:r>
            <a:r>
              <a:rPr lang="en-ID" b="1" dirty="0"/>
              <a:t> </a:t>
            </a:r>
            <a:r>
              <a:rPr lang="en-ID" b="1" dirty="0" err="1"/>
              <a:t>cara</a:t>
            </a:r>
            <a:r>
              <a:rPr lang="en-ID" b="1" dirty="0"/>
              <a:t>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membuat</a:t>
            </a:r>
            <a:r>
              <a:rPr lang="en-ID" b="1" dirty="0"/>
              <a:t> suatu API</a:t>
            </a:r>
            <a:endParaRPr lang="en-US" b="1" dirty="0"/>
          </a:p>
        </p:txBody>
      </p:sp>
      <p:pic>
        <p:nvPicPr>
          <p:cNvPr id="1028" name="Picture 4" descr="A Beginner's Guide to Command Line Interface (CLI) - TestProject">
            <a:extLst>
              <a:ext uri="{FF2B5EF4-FFF2-40B4-BE49-F238E27FC236}">
                <a16:creationId xmlns:a16="http://schemas.microsoft.com/office/drawing/2014/main" id="{24673520-6559-4C83-9E0F-ABE6B7144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458" y="2246392"/>
            <a:ext cx="4406900" cy="2644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E28508A-F80A-4E27-B7F6-D52378636C36}"/>
              </a:ext>
            </a:extLst>
          </p:cNvPr>
          <p:cNvSpPr txBox="1"/>
          <p:nvPr/>
        </p:nvSpPr>
        <p:spPr>
          <a:xfrm>
            <a:off x="1980833" y="1895594"/>
            <a:ext cx="1708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ID" b="1" dirty="0"/>
              <a:t>API - CLI</a:t>
            </a:r>
          </a:p>
        </p:txBody>
      </p:sp>
      <p:pic>
        <p:nvPicPr>
          <p:cNvPr id="1030" name="Picture 6" descr="What Is a REST API? — SitePoint">
            <a:extLst>
              <a:ext uri="{FF2B5EF4-FFF2-40B4-BE49-F238E27FC236}">
                <a16:creationId xmlns:a16="http://schemas.microsoft.com/office/drawing/2014/main" id="{0144138D-A1C4-4149-8941-604BA4298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4656" y="2246392"/>
            <a:ext cx="5023144" cy="3075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53EE27-F6D6-4552-B428-E6FA20C69381}"/>
              </a:ext>
            </a:extLst>
          </p:cNvPr>
          <p:cNvSpPr txBox="1"/>
          <p:nvPr/>
        </p:nvSpPr>
        <p:spPr>
          <a:xfrm>
            <a:off x="8242153" y="1895594"/>
            <a:ext cx="1708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ID" b="1" dirty="0"/>
              <a:t>API - HTTP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AE18B61-88C2-4EE6-85EE-27449EDC5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306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Inter ExtraBold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</TotalTime>
  <Words>4648</Words>
  <Application>Microsoft Office PowerPoint</Application>
  <PresentationFormat>Widescreen</PresentationFormat>
  <Paragraphs>785</Paragraphs>
  <Slides>75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2" baseType="lpstr">
      <vt:lpstr>Arial</vt:lpstr>
      <vt:lpstr>Calibri</vt:lpstr>
      <vt:lpstr>Consolas</vt:lpstr>
      <vt:lpstr>Inter</vt:lpstr>
      <vt:lpstr>Inter ExtraBold</vt:lpstr>
      <vt:lpstr>MesloLGSDZ NF</vt:lpstr>
      <vt:lpstr>Office Theme</vt:lpstr>
      <vt:lpstr>PowerPoint Presentation</vt:lpstr>
      <vt:lpstr>Hello 👋</vt:lpstr>
      <vt:lpstr>PowerPoint Presentation</vt:lpstr>
      <vt:lpstr>PowerPoint Presentation</vt:lpstr>
      <vt:lpstr>PowerPoint Presentation</vt:lpstr>
      <vt:lpstr>Topics for Today</vt:lpstr>
      <vt:lpstr>Pengenalan dan Pembuatan API menggunakan HTTP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Studi kasus management Kontak</vt:lpstr>
      <vt:lpstr>Kasus Apa Saja yang Akan Dibuat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Document Your HTTP API!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Kaenova Mahendra Auditama</dc:creator>
  <cp:lastModifiedBy>Kaenova Mahendra Auditama</cp:lastModifiedBy>
  <cp:revision>15</cp:revision>
  <dcterms:created xsi:type="dcterms:W3CDTF">2023-09-14T05:22:51Z</dcterms:created>
  <dcterms:modified xsi:type="dcterms:W3CDTF">2023-09-16T05:46:52Z</dcterms:modified>
</cp:coreProperties>
</file>

<file path=docProps/thumbnail.jpeg>
</file>